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493" r:id="rId5"/>
    <p:sldId id="549" r:id="rId6"/>
    <p:sldId id="554" r:id="rId7"/>
    <p:sldId id="444" r:id="rId8"/>
    <p:sldId id="555" r:id="rId9"/>
    <p:sldId id="556" r:id="rId10"/>
    <p:sldId id="565" r:id="rId11"/>
    <p:sldId id="566" r:id="rId12"/>
    <p:sldId id="567" r:id="rId13"/>
    <p:sldId id="560" r:id="rId14"/>
    <p:sldId id="559" r:id="rId15"/>
    <p:sldId id="561" r:id="rId16"/>
    <p:sldId id="562" r:id="rId17"/>
    <p:sldId id="563" r:id="rId18"/>
    <p:sldId id="558" r:id="rId19"/>
    <p:sldId id="557" r:id="rId20"/>
    <p:sldId id="564" r:id="rId21"/>
    <p:sldId id="49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A2"/>
    <a:srgbClr val="0000FF"/>
    <a:srgbClr val="000000"/>
    <a:srgbClr val="3333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93" autoAdjust="0"/>
    <p:restoredTop sz="86457" autoAdjust="0"/>
  </p:normalViewPr>
  <p:slideViewPr>
    <p:cSldViewPr snapToGrid="0">
      <p:cViewPr varScale="1">
        <p:scale>
          <a:sx n="72" d="100"/>
          <a:sy n="72" d="100"/>
        </p:scale>
        <p:origin x="976" y="6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36EE2-86BA-4E25-A6EA-26A870EE14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37A62D-153F-40B8-851B-AD62832088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4FBB67-FC10-45EE-9C9A-33F68517870E}"/>
              </a:ext>
            </a:extLst>
          </p:cNvPr>
          <p:cNvSpPr>
            <a:spLocks noGrp="1"/>
          </p:cNvSpPr>
          <p:nvPr>
            <p:ph type="dt" sz="half" idx="10"/>
          </p:nvPr>
        </p:nvSpPr>
        <p:spPr/>
        <p:txBody>
          <a:bodyPr/>
          <a:lstStyle/>
          <a:p>
            <a:fld id="{8E119D5C-3A82-42D4-8A6B-1CE0BE3606DB}" type="datetimeFigureOut">
              <a:rPr lang="en-US" smtClean="0"/>
              <a:t>11/20/2025</a:t>
            </a:fld>
            <a:endParaRPr lang="en-US" dirty="0"/>
          </a:p>
        </p:txBody>
      </p:sp>
      <p:sp>
        <p:nvSpPr>
          <p:cNvPr id="5" name="Footer Placeholder 4">
            <a:extLst>
              <a:ext uri="{FF2B5EF4-FFF2-40B4-BE49-F238E27FC236}">
                <a16:creationId xmlns:a16="http://schemas.microsoft.com/office/drawing/2014/main" id="{608F572C-5CC2-48CC-87DD-4395D85B3D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845213-8033-42FE-86CB-821EE7526744}"/>
              </a:ext>
            </a:extLst>
          </p:cNvPr>
          <p:cNvSpPr>
            <a:spLocks noGrp="1"/>
          </p:cNvSpPr>
          <p:nvPr>
            <p:ph type="sldNum" sz="quarter" idx="12"/>
          </p:nvPr>
        </p:nvSpPr>
        <p:spPr/>
        <p:txBody>
          <a:bodyPr/>
          <a:lstStyle/>
          <a:p>
            <a:fld id="{5ECF7470-B3C1-4763-812C-18D5EB8E0AAC}" type="slidenum">
              <a:rPr lang="en-US" smtClean="0"/>
              <a:t>‹#›</a:t>
            </a:fld>
            <a:endParaRPr lang="en-US" dirty="0"/>
          </a:p>
        </p:txBody>
      </p:sp>
    </p:spTree>
    <p:extLst>
      <p:ext uri="{BB962C8B-B14F-4D97-AF65-F5344CB8AC3E}">
        <p14:creationId xmlns:p14="http://schemas.microsoft.com/office/powerpoint/2010/main" val="2462409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816E2-C46F-42C7-ABAA-A4291C0168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79004B-E681-4826-BC76-2717A9EBB88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A7B5DF-4ECE-4397-808A-EF418954B29E}"/>
              </a:ext>
            </a:extLst>
          </p:cNvPr>
          <p:cNvSpPr>
            <a:spLocks noGrp="1"/>
          </p:cNvSpPr>
          <p:nvPr>
            <p:ph type="dt" sz="half" idx="10"/>
          </p:nvPr>
        </p:nvSpPr>
        <p:spPr/>
        <p:txBody>
          <a:bodyPr/>
          <a:lstStyle/>
          <a:p>
            <a:fld id="{8E119D5C-3A82-42D4-8A6B-1CE0BE3606DB}" type="datetimeFigureOut">
              <a:rPr lang="en-US" smtClean="0"/>
              <a:t>11/20/2025</a:t>
            </a:fld>
            <a:endParaRPr lang="en-US" dirty="0"/>
          </a:p>
        </p:txBody>
      </p:sp>
      <p:sp>
        <p:nvSpPr>
          <p:cNvPr id="5" name="Footer Placeholder 4">
            <a:extLst>
              <a:ext uri="{FF2B5EF4-FFF2-40B4-BE49-F238E27FC236}">
                <a16:creationId xmlns:a16="http://schemas.microsoft.com/office/drawing/2014/main" id="{B90F1B6B-2169-473C-8D51-9371C0D5266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1CFA96E-F6A1-44BF-9B9B-61DD7F9FAF2A}"/>
              </a:ext>
            </a:extLst>
          </p:cNvPr>
          <p:cNvSpPr>
            <a:spLocks noGrp="1"/>
          </p:cNvSpPr>
          <p:nvPr>
            <p:ph type="sldNum" sz="quarter" idx="12"/>
          </p:nvPr>
        </p:nvSpPr>
        <p:spPr/>
        <p:txBody>
          <a:bodyPr/>
          <a:lstStyle/>
          <a:p>
            <a:fld id="{5ECF7470-B3C1-4763-812C-18D5EB8E0AAC}" type="slidenum">
              <a:rPr lang="en-US" smtClean="0"/>
              <a:t>‹#›</a:t>
            </a:fld>
            <a:endParaRPr lang="en-US" dirty="0"/>
          </a:p>
        </p:txBody>
      </p:sp>
    </p:spTree>
    <p:extLst>
      <p:ext uri="{BB962C8B-B14F-4D97-AF65-F5344CB8AC3E}">
        <p14:creationId xmlns:p14="http://schemas.microsoft.com/office/powerpoint/2010/main" val="1481925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CBBFBD-B86F-4EF3-B023-1351380194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D88A0D-0D60-45E5-859A-1430CBB5FE5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145494-6EAA-471C-B169-77AC23D98054}"/>
              </a:ext>
            </a:extLst>
          </p:cNvPr>
          <p:cNvSpPr>
            <a:spLocks noGrp="1"/>
          </p:cNvSpPr>
          <p:nvPr>
            <p:ph type="dt" sz="half" idx="10"/>
          </p:nvPr>
        </p:nvSpPr>
        <p:spPr/>
        <p:txBody>
          <a:bodyPr/>
          <a:lstStyle/>
          <a:p>
            <a:fld id="{8E119D5C-3A82-42D4-8A6B-1CE0BE3606DB}" type="datetimeFigureOut">
              <a:rPr lang="en-US" smtClean="0"/>
              <a:t>11/20/2025</a:t>
            </a:fld>
            <a:endParaRPr lang="en-US" dirty="0"/>
          </a:p>
        </p:txBody>
      </p:sp>
      <p:sp>
        <p:nvSpPr>
          <p:cNvPr id="5" name="Footer Placeholder 4">
            <a:extLst>
              <a:ext uri="{FF2B5EF4-FFF2-40B4-BE49-F238E27FC236}">
                <a16:creationId xmlns:a16="http://schemas.microsoft.com/office/drawing/2014/main" id="{99B09432-6569-403C-BCB3-A521E88953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C3864A3-0D35-45F8-969E-1DEA1FD584C9}"/>
              </a:ext>
            </a:extLst>
          </p:cNvPr>
          <p:cNvSpPr>
            <a:spLocks noGrp="1"/>
          </p:cNvSpPr>
          <p:nvPr>
            <p:ph type="sldNum" sz="quarter" idx="12"/>
          </p:nvPr>
        </p:nvSpPr>
        <p:spPr/>
        <p:txBody>
          <a:bodyPr/>
          <a:lstStyle/>
          <a:p>
            <a:fld id="{5ECF7470-B3C1-4763-812C-18D5EB8E0AAC}" type="slidenum">
              <a:rPr lang="en-US" smtClean="0"/>
              <a:t>‹#›</a:t>
            </a:fld>
            <a:endParaRPr lang="en-US" dirty="0"/>
          </a:p>
        </p:txBody>
      </p:sp>
    </p:spTree>
    <p:extLst>
      <p:ext uri="{BB962C8B-B14F-4D97-AF65-F5344CB8AC3E}">
        <p14:creationId xmlns:p14="http://schemas.microsoft.com/office/powerpoint/2010/main" val="2601421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A08D-866C-456D-AE7D-C1B860697D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FD5DCB-8CC9-4A84-B2CC-40C6085DDFC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0B7CF1-7470-4F79-AAC8-9E7D9E5D9E0F}"/>
              </a:ext>
            </a:extLst>
          </p:cNvPr>
          <p:cNvSpPr>
            <a:spLocks noGrp="1"/>
          </p:cNvSpPr>
          <p:nvPr>
            <p:ph type="dt" sz="half" idx="10"/>
          </p:nvPr>
        </p:nvSpPr>
        <p:spPr/>
        <p:txBody>
          <a:bodyPr/>
          <a:lstStyle/>
          <a:p>
            <a:fld id="{8E119D5C-3A82-42D4-8A6B-1CE0BE3606DB}" type="datetimeFigureOut">
              <a:rPr lang="en-US" smtClean="0"/>
              <a:t>11/20/2025</a:t>
            </a:fld>
            <a:endParaRPr lang="en-US" dirty="0"/>
          </a:p>
        </p:txBody>
      </p:sp>
      <p:sp>
        <p:nvSpPr>
          <p:cNvPr id="5" name="Footer Placeholder 4">
            <a:extLst>
              <a:ext uri="{FF2B5EF4-FFF2-40B4-BE49-F238E27FC236}">
                <a16:creationId xmlns:a16="http://schemas.microsoft.com/office/drawing/2014/main" id="{A4834F0B-DE69-4E00-9F1F-400D4DA070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C8C9FA0-28E7-46F5-B30C-48DFDDE8DF82}"/>
              </a:ext>
            </a:extLst>
          </p:cNvPr>
          <p:cNvSpPr>
            <a:spLocks noGrp="1"/>
          </p:cNvSpPr>
          <p:nvPr>
            <p:ph type="sldNum" sz="quarter" idx="12"/>
          </p:nvPr>
        </p:nvSpPr>
        <p:spPr/>
        <p:txBody>
          <a:bodyPr/>
          <a:lstStyle/>
          <a:p>
            <a:fld id="{5ECF7470-B3C1-4763-812C-18D5EB8E0AAC}" type="slidenum">
              <a:rPr lang="en-US" smtClean="0"/>
              <a:t>‹#›</a:t>
            </a:fld>
            <a:endParaRPr lang="en-US" dirty="0"/>
          </a:p>
        </p:txBody>
      </p:sp>
    </p:spTree>
    <p:extLst>
      <p:ext uri="{BB962C8B-B14F-4D97-AF65-F5344CB8AC3E}">
        <p14:creationId xmlns:p14="http://schemas.microsoft.com/office/powerpoint/2010/main" val="1438985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3001D-8EF3-4839-960F-19B802827B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541746-E883-43F2-8FA8-FF1650BFE4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DFA63A3-66CC-44B7-9C82-6C395A5C73E3}"/>
              </a:ext>
            </a:extLst>
          </p:cNvPr>
          <p:cNvSpPr>
            <a:spLocks noGrp="1"/>
          </p:cNvSpPr>
          <p:nvPr>
            <p:ph type="dt" sz="half" idx="10"/>
          </p:nvPr>
        </p:nvSpPr>
        <p:spPr/>
        <p:txBody>
          <a:bodyPr/>
          <a:lstStyle/>
          <a:p>
            <a:fld id="{8E119D5C-3A82-42D4-8A6B-1CE0BE3606DB}" type="datetimeFigureOut">
              <a:rPr lang="en-US" smtClean="0"/>
              <a:t>11/20/2025</a:t>
            </a:fld>
            <a:endParaRPr lang="en-US" dirty="0"/>
          </a:p>
        </p:txBody>
      </p:sp>
      <p:sp>
        <p:nvSpPr>
          <p:cNvPr id="5" name="Footer Placeholder 4">
            <a:extLst>
              <a:ext uri="{FF2B5EF4-FFF2-40B4-BE49-F238E27FC236}">
                <a16:creationId xmlns:a16="http://schemas.microsoft.com/office/drawing/2014/main" id="{94499279-D3F5-4F46-A3AD-80729A8AF5C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74C25BD-0173-4AEE-990E-A2A9F10EAAFB}"/>
              </a:ext>
            </a:extLst>
          </p:cNvPr>
          <p:cNvSpPr>
            <a:spLocks noGrp="1"/>
          </p:cNvSpPr>
          <p:nvPr>
            <p:ph type="sldNum" sz="quarter" idx="12"/>
          </p:nvPr>
        </p:nvSpPr>
        <p:spPr/>
        <p:txBody>
          <a:bodyPr/>
          <a:lstStyle/>
          <a:p>
            <a:fld id="{5ECF7470-B3C1-4763-812C-18D5EB8E0AAC}" type="slidenum">
              <a:rPr lang="en-US" smtClean="0"/>
              <a:t>‹#›</a:t>
            </a:fld>
            <a:endParaRPr lang="en-US" dirty="0"/>
          </a:p>
        </p:txBody>
      </p:sp>
    </p:spTree>
    <p:extLst>
      <p:ext uri="{BB962C8B-B14F-4D97-AF65-F5344CB8AC3E}">
        <p14:creationId xmlns:p14="http://schemas.microsoft.com/office/powerpoint/2010/main" val="2806774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A8856-CE10-446B-AD58-014253E7D0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DA02AA-D04D-406C-82F3-FE9EB392067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F1FA5B-A2D8-44BB-BD22-79AF72A020F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6CFE9C-CADF-43C4-A4DA-958E115F6840}"/>
              </a:ext>
            </a:extLst>
          </p:cNvPr>
          <p:cNvSpPr>
            <a:spLocks noGrp="1"/>
          </p:cNvSpPr>
          <p:nvPr>
            <p:ph type="dt" sz="half" idx="10"/>
          </p:nvPr>
        </p:nvSpPr>
        <p:spPr/>
        <p:txBody>
          <a:bodyPr/>
          <a:lstStyle/>
          <a:p>
            <a:fld id="{8E119D5C-3A82-42D4-8A6B-1CE0BE3606DB}" type="datetimeFigureOut">
              <a:rPr lang="en-US" smtClean="0"/>
              <a:t>11/20/2025</a:t>
            </a:fld>
            <a:endParaRPr lang="en-US" dirty="0"/>
          </a:p>
        </p:txBody>
      </p:sp>
      <p:sp>
        <p:nvSpPr>
          <p:cNvPr id="6" name="Footer Placeholder 5">
            <a:extLst>
              <a:ext uri="{FF2B5EF4-FFF2-40B4-BE49-F238E27FC236}">
                <a16:creationId xmlns:a16="http://schemas.microsoft.com/office/drawing/2014/main" id="{FC927B23-D824-49CB-9EED-753F6593963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1F79B0-99F8-442B-AACE-AE965C2CEA9B}"/>
              </a:ext>
            </a:extLst>
          </p:cNvPr>
          <p:cNvSpPr>
            <a:spLocks noGrp="1"/>
          </p:cNvSpPr>
          <p:nvPr>
            <p:ph type="sldNum" sz="quarter" idx="12"/>
          </p:nvPr>
        </p:nvSpPr>
        <p:spPr/>
        <p:txBody>
          <a:bodyPr/>
          <a:lstStyle/>
          <a:p>
            <a:fld id="{5ECF7470-B3C1-4763-812C-18D5EB8E0AAC}" type="slidenum">
              <a:rPr lang="en-US" smtClean="0"/>
              <a:t>‹#›</a:t>
            </a:fld>
            <a:endParaRPr lang="en-US" dirty="0"/>
          </a:p>
        </p:txBody>
      </p:sp>
    </p:spTree>
    <p:extLst>
      <p:ext uri="{BB962C8B-B14F-4D97-AF65-F5344CB8AC3E}">
        <p14:creationId xmlns:p14="http://schemas.microsoft.com/office/powerpoint/2010/main" val="1165280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5F3D1-0097-47D9-9563-23F5003411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68BD96-2998-4543-88C1-F3F1FA21B8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22DCD65-EF57-41A9-9C4A-189E017F60A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D6B3EF-CE3A-4CC5-AAC6-0F96CE945D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E5EF8D-D12F-44D8-A288-30A49C35397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121952-010D-4CA5-9263-E98D5F739914}"/>
              </a:ext>
            </a:extLst>
          </p:cNvPr>
          <p:cNvSpPr>
            <a:spLocks noGrp="1"/>
          </p:cNvSpPr>
          <p:nvPr>
            <p:ph type="dt" sz="half" idx="10"/>
          </p:nvPr>
        </p:nvSpPr>
        <p:spPr/>
        <p:txBody>
          <a:bodyPr/>
          <a:lstStyle/>
          <a:p>
            <a:fld id="{8E119D5C-3A82-42D4-8A6B-1CE0BE3606DB}" type="datetimeFigureOut">
              <a:rPr lang="en-US" smtClean="0"/>
              <a:t>11/20/2025</a:t>
            </a:fld>
            <a:endParaRPr lang="en-US" dirty="0"/>
          </a:p>
        </p:txBody>
      </p:sp>
      <p:sp>
        <p:nvSpPr>
          <p:cNvPr id="8" name="Footer Placeholder 7">
            <a:extLst>
              <a:ext uri="{FF2B5EF4-FFF2-40B4-BE49-F238E27FC236}">
                <a16:creationId xmlns:a16="http://schemas.microsoft.com/office/drawing/2014/main" id="{E8364662-8266-46F5-9D1B-5246B08FB1B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DE56740-E31B-443C-AC2B-B6EFF33F7A5C}"/>
              </a:ext>
            </a:extLst>
          </p:cNvPr>
          <p:cNvSpPr>
            <a:spLocks noGrp="1"/>
          </p:cNvSpPr>
          <p:nvPr>
            <p:ph type="sldNum" sz="quarter" idx="12"/>
          </p:nvPr>
        </p:nvSpPr>
        <p:spPr/>
        <p:txBody>
          <a:bodyPr/>
          <a:lstStyle/>
          <a:p>
            <a:fld id="{5ECF7470-B3C1-4763-812C-18D5EB8E0AAC}" type="slidenum">
              <a:rPr lang="en-US" smtClean="0"/>
              <a:t>‹#›</a:t>
            </a:fld>
            <a:endParaRPr lang="en-US" dirty="0"/>
          </a:p>
        </p:txBody>
      </p:sp>
    </p:spTree>
    <p:extLst>
      <p:ext uri="{BB962C8B-B14F-4D97-AF65-F5344CB8AC3E}">
        <p14:creationId xmlns:p14="http://schemas.microsoft.com/office/powerpoint/2010/main" val="3105075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5E9CE-A8BF-43EA-A2DF-889BAA436F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64DF77-83F5-4199-BC8E-A96C530A1A99}"/>
              </a:ext>
            </a:extLst>
          </p:cNvPr>
          <p:cNvSpPr>
            <a:spLocks noGrp="1"/>
          </p:cNvSpPr>
          <p:nvPr>
            <p:ph type="dt" sz="half" idx="10"/>
          </p:nvPr>
        </p:nvSpPr>
        <p:spPr/>
        <p:txBody>
          <a:bodyPr/>
          <a:lstStyle/>
          <a:p>
            <a:fld id="{8E119D5C-3A82-42D4-8A6B-1CE0BE3606DB}" type="datetimeFigureOut">
              <a:rPr lang="en-US" smtClean="0"/>
              <a:t>11/20/2025</a:t>
            </a:fld>
            <a:endParaRPr lang="en-US" dirty="0"/>
          </a:p>
        </p:txBody>
      </p:sp>
      <p:sp>
        <p:nvSpPr>
          <p:cNvPr id="4" name="Footer Placeholder 3">
            <a:extLst>
              <a:ext uri="{FF2B5EF4-FFF2-40B4-BE49-F238E27FC236}">
                <a16:creationId xmlns:a16="http://schemas.microsoft.com/office/drawing/2014/main" id="{4BD0DC1B-C318-442B-9E70-3C827153BF2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1133DB6-3F77-4CA0-9DF6-125BC93E5C2D}"/>
              </a:ext>
            </a:extLst>
          </p:cNvPr>
          <p:cNvSpPr>
            <a:spLocks noGrp="1"/>
          </p:cNvSpPr>
          <p:nvPr>
            <p:ph type="sldNum" sz="quarter" idx="12"/>
          </p:nvPr>
        </p:nvSpPr>
        <p:spPr/>
        <p:txBody>
          <a:bodyPr/>
          <a:lstStyle/>
          <a:p>
            <a:fld id="{5ECF7470-B3C1-4763-812C-18D5EB8E0AAC}" type="slidenum">
              <a:rPr lang="en-US" smtClean="0"/>
              <a:t>‹#›</a:t>
            </a:fld>
            <a:endParaRPr lang="en-US" dirty="0"/>
          </a:p>
        </p:txBody>
      </p:sp>
    </p:spTree>
    <p:extLst>
      <p:ext uri="{BB962C8B-B14F-4D97-AF65-F5344CB8AC3E}">
        <p14:creationId xmlns:p14="http://schemas.microsoft.com/office/powerpoint/2010/main" val="569638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4E5DC0-30FF-440D-ADE5-65C8EC4BE7E7}"/>
              </a:ext>
            </a:extLst>
          </p:cNvPr>
          <p:cNvSpPr>
            <a:spLocks noGrp="1"/>
          </p:cNvSpPr>
          <p:nvPr>
            <p:ph type="dt" sz="half" idx="10"/>
          </p:nvPr>
        </p:nvSpPr>
        <p:spPr/>
        <p:txBody>
          <a:bodyPr/>
          <a:lstStyle/>
          <a:p>
            <a:fld id="{8E119D5C-3A82-42D4-8A6B-1CE0BE3606DB}" type="datetimeFigureOut">
              <a:rPr lang="en-US" smtClean="0"/>
              <a:t>11/20/2025</a:t>
            </a:fld>
            <a:endParaRPr lang="en-US" dirty="0"/>
          </a:p>
        </p:txBody>
      </p:sp>
      <p:sp>
        <p:nvSpPr>
          <p:cNvPr id="3" name="Footer Placeholder 2">
            <a:extLst>
              <a:ext uri="{FF2B5EF4-FFF2-40B4-BE49-F238E27FC236}">
                <a16:creationId xmlns:a16="http://schemas.microsoft.com/office/drawing/2014/main" id="{D5732823-72CE-4C48-AAA3-5434E3EF473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A25E4CE-E694-4174-92FF-20EF46F56E4A}"/>
              </a:ext>
            </a:extLst>
          </p:cNvPr>
          <p:cNvSpPr>
            <a:spLocks noGrp="1"/>
          </p:cNvSpPr>
          <p:nvPr>
            <p:ph type="sldNum" sz="quarter" idx="12"/>
          </p:nvPr>
        </p:nvSpPr>
        <p:spPr/>
        <p:txBody>
          <a:bodyPr/>
          <a:lstStyle/>
          <a:p>
            <a:fld id="{5ECF7470-B3C1-4763-812C-18D5EB8E0AAC}" type="slidenum">
              <a:rPr lang="en-US" smtClean="0"/>
              <a:t>‹#›</a:t>
            </a:fld>
            <a:endParaRPr lang="en-US" dirty="0"/>
          </a:p>
        </p:txBody>
      </p:sp>
    </p:spTree>
    <p:extLst>
      <p:ext uri="{BB962C8B-B14F-4D97-AF65-F5344CB8AC3E}">
        <p14:creationId xmlns:p14="http://schemas.microsoft.com/office/powerpoint/2010/main" val="1978890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9FE0C-1EF3-4FF2-82D6-63536B6C3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87CB23-5AA9-415E-9D67-B2903C335E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066019-D244-48C3-9A29-745182E750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FC7B34-6CD1-415C-956E-10CAE23C9964}"/>
              </a:ext>
            </a:extLst>
          </p:cNvPr>
          <p:cNvSpPr>
            <a:spLocks noGrp="1"/>
          </p:cNvSpPr>
          <p:nvPr>
            <p:ph type="dt" sz="half" idx="10"/>
          </p:nvPr>
        </p:nvSpPr>
        <p:spPr/>
        <p:txBody>
          <a:bodyPr/>
          <a:lstStyle/>
          <a:p>
            <a:fld id="{8E119D5C-3A82-42D4-8A6B-1CE0BE3606DB}" type="datetimeFigureOut">
              <a:rPr lang="en-US" smtClean="0"/>
              <a:t>11/20/2025</a:t>
            </a:fld>
            <a:endParaRPr lang="en-US" dirty="0"/>
          </a:p>
        </p:txBody>
      </p:sp>
      <p:sp>
        <p:nvSpPr>
          <p:cNvPr id="6" name="Footer Placeholder 5">
            <a:extLst>
              <a:ext uri="{FF2B5EF4-FFF2-40B4-BE49-F238E27FC236}">
                <a16:creationId xmlns:a16="http://schemas.microsoft.com/office/drawing/2014/main" id="{6FE657C9-A745-4507-8B92-03D21039394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F27CCE2-47EF-4F44-AEDF-D1C873F453BB}"/>
              </a:ext>
            </a:extLst>
          </p:cNvPr>
          <p:cNvSpPr>
            <a:spLocks noGrp="1"/>
          </p:cNvSpPr>
          <p:nvPr>
            <p:ph type="sldNum" sz="quarter" idx="12"/>
          </p:nvPr>
        </p:nvSpPr>
        <p:spPr/>
        <p:txBody>
          <a:bodyPr/>
          <a:lstStyle/>
          <a:p>
            <a:fld id="{5ECF7470-B3C1-4763-812C-18D5EB8E0AAC}" type="slidenum">
              <a:rPr lang="en-US" smtClean="0"/>
              <a:t>‹#›</a:t>
            </a:fld>
            <a:endParaRPr lang="en-US" dirty="0"/>
          </a:p>
        </p:txBody>
      </p:sp>
    </p:spTree>
    <p:extLst>
      <p:ext uri="{BB962C8B-B14F-4D97-AF65-F5344CB8AC3E}">
        <p14:creationId xmlns:p14="http://schemas.microsoft.com/office/powerpoint/2010/main" val="895885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A91B0-4801-4246-8CDB-940E096D20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BB71D0-6771-48ED-8847-E4266C2591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14207A0-605C-4C85-A691-1D3AB30BD5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BF507DA-F12C-474D-BF99-EBF1B83D4034}"/>
              </a:ext>
            </a:extLst>
          </p:cNvPr>
          <p:cNvSpPr>
            <a:spLocks noGrp="1"/>
          </p:cNvSpPr>
          <p:nvPr>
            <p:ph type="dt" sz="half" idx="10"/>
          </p:nvPr>
        </p:nvSpPr>
        <p:spPr/>
        <p:txBody>
          <a:bodyPr/>
          <a:lstStyle/>
          <a:p>
            <a:fld id="{8E119D5C-3A82-42D4-8A6B-1CE0BE3606DB}" type="datetimeFigureOut">
              <a:rPr lang="en-US" smtClean="0"/>
              <a:t>11/20/2025</a:t>
            </a:fld>
            <a:endParaRPr lang="en-US" dirty="0"/>
          </a:p>
        </p:txBody>
      </p:sp>
      <p:sp>
        <p:nvSpPr>
          <p:cNvPr id="6" name="Footer Placeholder 5">
            <a:extLst>
              <a:ext uri="{FF2B5EF4-FFF2-40B4-BE49-F238E27FC236}">
                <a16:creationId xmlns:a16="http://schemas.microsoft.com/office/drawing/2014/main" id="{30709C7B-38F7-47BB-920A-C92F460853B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F09C859-3E12-4754-81A2-B0011A58ECF3}"/>
              </a:ext>
            </a:extLst>
          </p:cNvPr>
          <p:cNvSpPr>
            <a:spLocks noGrp="1"/>
          </p:cNvSpPr>
          <p:nvPr>
            <p:ph type="sldNum" sz="quarter" idx="12"/>
          </p:nvPr>
        </p:nvSpPr>
        <p:spPr/>
        <p:txBody>
          <a:bodyPr/>
          <a:lstStyle/>
          <a:p>
            <a:fld id="{5ECF7470-B3C1-4763-812C-18D5EB8E0AAC}" type="slidenum">
              <a:rPr lang="en-US" smtClean="0"/>
              <a:t>‹#›</a:t>
            </a:fld>
            <a:endParaRPr lang="en-US" dirty="0"/>
          </a:p>
        </p:txBody>
      </p:sp>
    </p:spTree>
    <p:extLst>
      <p:ext uri="{BB962C8B-B14F-4D97-AF65-F5344CB8AC3E}">
        <p14:creationId xmlns:p14="http://schemas.microsoft.com/office/powerpoint/2010/main" val="2286370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FB6BB0-DEEF-4069-A13C-46BAB4E458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F55777-7960-4DFC-9159-125DEB4648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FB36E8-B8DB-4BCA-9662-A8C0CA366A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119D5C-3A82-42D4-8A6B-1CE0BE3606DB}" type="datetimeFigureOut">
              <a:rPr lang="en-US" smtClean="0"/>
              <a:t>11/20/2025</a:t>
            </a:fld>
            <a:endParaRPr lang="en-US" dirty="0"/>
          </a:p>
        </p:txBody>
      </p:sp>
      <p:sp>
        <p:nvSpPr>
          <p:cNvPr id="5" name="Footer Placeholder 4">
            <a:extLst>
              <a:ext uri="{FF2B5EF4-FFF2-40B4-BE49-F238E27FC236}">
                <a16:creationId xmlns:a16="http://schemas.microsoft.com/office/drawing/2014/main" id="{1382A444-DA05-4EC9-A86B-A44083B973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E769D31-82CC-48CE-8966-0393BB2C38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CF7470-B3C1-4763-812C-18D5EB8E0AAC}" type="slidenum">
              <a:rPr lang="en-US" smtClean="0"/>
              <a:t>‹#›</a:t>
            </a:fld>
            <a:endParaRPr lang="en-US" dirty="0"/>
          </a:p>
        </p:txBody>
      </p:sp>
    </p:spTree>
    <p:extLst>
      <p:ext uri="{BB962C8B-B14F-4D97-AF65-F5344CB8AC3E}">
        <p14:creationId xmlns:p14="http://schemas.microsoft.com/office/powerpoint/2010/main" val="1567908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fif"/><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fif"/><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fif"/><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fif"/><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4.jfif"/><Relationship Id="rId7" Type="http://schemas.openxmlformats.org/officeDocument/2006/relationships/image" Target="../media/image29.png"/><Relationship Id="rId2" Type="http://schemas.openxmlformats.org/officeDocument/2006/relationships/image" Target="../media/image25.jpg"/><Relationship Id="rId1" Type="http://schemas.openxmlformats.org/officeDocument/2006/relationships/slideLayout" Target="../slideLayouts/slideLayout1.xml"/><Relationship Id="rId6" Type="http://schemas.openxmlformats.org/officeDocument/2006/relationships/image" Target="../media/image28.jpg"/><Relationship Id="rId5" Type="http://schemas.openxmlformats.org/officeDocument/2006/relationships/image" Target="../media/image5.pn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fif"/><Relationship Id="rId1" Type="http://schemas.openxmlformats.org/officeDocument/2006/relationships/slideLayout" Target="../slideLayouts/slideLayout1.xml"/><Relationship Id="rId5" Type="http://schemas.openxmlformats.org/officeDocument/2006/relationships/image" Target="../media/image31.jp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fif"/><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fif"/><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fif"/><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fif"/><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fif"/><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Thin Blue Line Flag with KS Law Enforcement Logos">
            <a:extLst>
              <a:ext uri="{FF2B5EF4-FFF2-40B4-BE49-F238E27FC236}">
                <a16:creationId xmlns:a16="http://schemas.microsoft.com/office/drawing/2014/main" id="{5A9C8821-D144-4477-AE20-7FD5BAE91E4E}"/>
              </a:ext>
            </a:extLst>
          </p:cNvPr>
          <p:cNvPicPr>
            <a:picLocks noChangeAspect="1"/>
          </p:cNvPicPr>
          <p:nvPr/>
        </p:nvPicPr>
        <p:blipFill rotWithShape="1">
          <a:blip r:embed="rId2">
            <a:extLst>
              <a:ext uri="{28A0092B-C50C-407E-A947-70E740481C1C}">
                <a14:useLocalDpi xmlns:a14="http://schemas.microsoft.com/office/drawing/2010/main" val="0"/>
              </a:ext>
            </a:extLst>
          </a:blip>
          <a:srcRect t="6052"/>
          <a:stretch/>
        </p:blipFill>
        <p:spPr>
          <a:xfrm>
            <a:off x="0" y="309092"/>
            <a:ext cx="12192000" cy="6442972"/>
          </a:xfrm>
          <a:prstGeom prst="rect">
            <a:avLst/>
          </a:prstGeom>
        </p:spPr>
      </p:pic>
      <p:sp>
        <p:nvSpPr>
          <p:cNvPr id="9" name="Title 8">
            <a:extLst>
              <a:ext uri="{FF2B5EF4-FFF2-40B4-BE49-F238E27FC236}">
                <a16:creationId xmlns:a16="http://schemas.microsoft.com/office/drawing/2014/main" id="{2E17341F-EA7C-4C9F-A80B-CABEDFA9F12E}"/>
              </a:ext>
            </a:extLst>
          </p:cNvPr>
          <p:cNvSpPr>
            <a:spLocks noGrp="1"/>
          </p:cNvSpPr>
          <p:nvPr>
            <p:ph type="title" idx="4294967295"/>
          </p:nvPr>
        </p:nvSpPr>
        <p:spPr>
          <a:xfrm>
            <a:off x="6886884" y="5953652"/>
            <a:ext cx="5377599"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chemeClr val="bg1"/>
                </a:solidFill>
                <a:effectLst>
                  <a:outerShdw blurRad="38100" dist="19050" dir="2700000" algn="tl" rotWithShape="0">
                    <a:schemeClr val="dk1">
                      <a:alpha val="40000"/>
                    </a:schemeClr>
                  </a:outerShdw>
                </a:effectLst>
                <a:uLnTx/>
                <a:uFillTx/>
                <a:latin typeface="Baskerville Old Face" panose="02020602080505020303" pitchFamily="18" charset="0"/>
                <a:ea typeface="+mn-ea"/>
                <a:cs typeface="+mn-cs"/>
              </a:rPr>
              <a:t>KSAC Quarterly Meeting 08-28-2025</a:t>
            </a:r>
          </a:p>
        </p:txBody>
      </p:sp>
      <p:pic>
        <p:nvPicPr>
          <p:cNvPr id="3" name="Picture 2" descr="KSAC Logo">
            <a:extLst>
              <a:ext uri="{FF2B5EF4-FFF2-40B4-BE49-F238E27FC236}">
                <a16:creationId xmlns:a16="http://schemas.microsoft.com/office/drawing/2014/main" id="{EC9FD7F8-BE37-4A71-AA05-192D90167A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7360" y="5633079"/>
            <a:ext cx="1097280" cy="91582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152901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KLEAP Website Print Screen">
            <a:extLst>
              <a:ext uri="{FF2B5EF4-FFF2-40B4-BE49-F238E27FC236}">
                <a16:creationId xmlns:a16="http://schemas.microsoft.com/office/drawing/2014/main" id="{59AABEE6-48C5-4910-96CA-271A27B5C448}"/>
              </a:ext>
            </a:extLst>
          </p:cNvPr>
          <p:cNvPicPr>
            <a:picLocks noChangeAspect="1"/>
          </p:cNvPicPr>
          <p:nvPr/>
        </p:nvPicPr>
        <p:blipFill rotWithShape="1">
          <a:blip r:embed="rId2"/>
          <a:srcRect l="720" t="11321" r="3362" b="12734"/>
          <a:stretch/>
        </p:blipFill>
        <p:spPr>
          <a:xfrm>
            <a:off x="0" y="1178042"/>
            <a:ext cx="8507578" cy="5045564"/>
          </a:xfrm>
          <a:prstGeom prst="rect">
            <a:avLst/>
          </a:prstGeom>
        </p:spPr>
      </p:pic>
      <p:sp>
        <p:nvSpPr>
          <p:cNvPr id="5" name="Flowchart: Document 3">
            <a:extLst>
              <a:ext uri="{FF2B5EF4-FFF2-40B4-BE49-F238E27FC236}">
                <a16:creationId xmlns:a16="http://schemas.microsoft.com/office/drawing/2014/main" id="{518DDF24-C411-4CB7-A945-9D613B39478B}"/>
              </a:ext>
              <a:ext uri="{C183D7F6-B498-43B3-948B-1728B52AA6E4}">
                <adec:decorative xmlns:adec="http://schemas.microsoft.com/office/drawing/2017/decorative" val="1"/>
              </a:ext>
            </a:extLst>
          </p:cNvPr>
          <p:cNvSpPr/>
          <p:nvPr/>
        </p:nvSpPr>
        <p:spPr>
          <a:xfrm rot="10800000">
            <a:off x="0" y="5775016"/>
            <a:ext cx="12192000" cy="100584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Document 3">
            <a:extLst>
              <a:ext uri="{FF2B5EF4-FFF2-40B4-BE49-F238E27FC236}">
                <a16:creationId xmlns:a16="http://schemas.microsoft.com/office/drawing/2014/main" id="{FC40898E-D173-4E14-AC2D-166B2B3ECB4A}"/>
              </a:ext>
              <a:ext uri="{C183D7F6-B498-43B3-948B-1728B52AA6E4}">
                <adec:decorative xmlns:adec="http://schemas.microsoft.com/office/drawing/2017/decorative" val="1"/>
              </a:ext>
            </a:extLst>
          </p:cNvPr>
          <p:cNvSpPr/>
          <p:nvPr/>
        </p:nvSpPr>
        <p:spPr>
          <a:xfrm rot="10800000">
            <a:off x="0" y="5852159"/>
            <a:ext cx="12192000" cy="100584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LEAP Logo">
            <a:extLst>
              <a:ext uri="{FF2B5EF4-FFF2-40B4-BE49-F238E27FC236}">
                <a16:creationId xmlns:a16="http://schemas.microsoft.com/office/drawing/2014/main" id="{80A5996F-99AF-4851-87D4-EB34224C3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5245" y="4980986"/>
            <a:ext cx="1935063" cy="1787840"/>
          </a:xfrm>
          <a:prstGeom prst="rect">
            <a:avLst/>
          </a:prstGeom>
        </p:spPr>
      </p:pic>
      <p:sp>
        <p:nvSpPr>
          <p:cNvPr id="8" name="Rectangle 7">
            <a:extLst>
              <a:ext uri="{FF2B5EF4-FFF2-40B4-BE49-F238E27FC236}">
                <a16:creationId xmlns:a16="http://schemas.microsoft.com/office/drawing/2014/main" id="{ABE66572-E8B2-4254-882C-C8EC69FA6D93}"/>
              </a:ext>
              <a:ext uri="{C183D7F6-B498-43B3-948B-1728B52AA6E4}">
                <adec:decorative xmlns:adec="http://schemas.microsoft.com/office/drawing/2017/decorative" val="1"/>
              </a:ext>
            </a:extLst>
          </p:cNvPr>
          <p:cNvSpPr/>
          <p:nvPr/>
        </p:nvSpPr>
        <p:spPr>
          <a:xfrm>
            <a:off x="0" y="-24241"/>
            <a:ext cx="12192000" cy="646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bg1"/>
              </a:solidFill>
              <a:latin typeface="Baskerville Old Face" panose="02020602080505020303" pitchFamily="18" charset="0"/>
            </a:endParaRPr>
          </a:p>
        </p:txBody>
      </p:sp>
      <p:sp>
        <p:nvSpPr>
          <p:cNvPr id="2" name="Rectangle 1">
            <a:extLst>
              <a:ext uri="{FF2B5EF4-FFF2-40B4-BE49-F238E27FC236}">
                <a16:creationId xmlns:a16="http://schemas.microsoft.com/office/drawing/2014/main" id="{6C4B1603-F4F8-4740-97B6-23741EFB1360}"/>
              </a:ext>
            </a:extLst>
          </p:cNvPr>
          <p:cNvSpPr/>
          <p:nvPr/>
        </p:nvSpPr>
        <p:spPr>
          <a:xfrm>
            <a:off x="8805739" y="1164841"/>
            <a:ext cx="2743200" cy="3749040"/>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en-US" sz="1400" dirty="0">
                <a:ln w="0"/>
                <a:solidFill>
                  <a:schemeClr val="tx1"/>
                </a:solidFill>
                <a:effectLst>
                  <a:outerShdw blurRad="38100" dist="19050" dir="2700000" algn="tl" rotWithShape="0">
                    <a:schemeClr val="dk1">
                      <a:alpha val="40000"/>
                    </a:schemeClr>
                  </a:outerShdw>
                </a:effectLst>
                <a:latin typeface="Baskerville Old Face" panose="02020602080505020303" pitchFamily="18" charset="0"/>
              </a:rPr>
              <a:t>Self-paced learning is a style utilized by KLEAP as a method of instruction in which learners progress through the material provided at their own speed and on their own schedule.</a:t>
            </a:r>
          </a:p>
          <a:p>
            <a:pPr algn="just"/>
            <a:endParaRPr lang="en-US" sz="1400" dirty="0">
              <a:ln w="0"/>
              <a:solidFill>
                <a:schemeClr val="tx1"/>
              </a:solidFill>
              <a:effectLst>
                <a:outerShdw blurRad="38100" dist="19050" dir="2700000" algn="tl" rotWithShape="0">
                  <a:schemeClr val="dk1">
                    <a:alpha val="40000"/>
                  </a:schemeClr>
                </a:outerShdw>
              </a:effectLst>
              <a:latin typeface="Baskerville Old Face" panose="02020602080505020303" pitchFamily="18" charset="0"/>
            </a:endParaRPr>
          </a:p>
          <a:p>
            <a:pPr algn="just"/>
            <a:r>
              <a:rPr lang="en-US" sz="1400" dirty="0">
                <a:ln w="0"/>
                <a:solidFill>
                  <a:schemeClr val="tx1"/>
                </a:solidFill>
                <a:effectLst>
                  <a:outerShdw blurRad="38100" dist="19050" dir="2700000" algn="tl" rotWithShape="0">
                    <a:schemeClr val="dk1">
                      <a:alpha val="40000"/>
                    </a:schemeClr>
                  </a:outerShdw>
                </a:effectLst>
                <a:latin typeface="Baskerville Old Face" panose="02020602080505020303" pitchFamily="18" charset="0"/>
              </a:rPr>
              <a:t>With self-paced learning, learners are able to spend longer periods of time engaging with particular mini modules. This enables a more personalized approach in which the learner can determine their own unique needs and also allows for learners to reference back to mini-modules when needed.</a:t>
            </a:r>
          </a:p>
          <a:p>
            <a:pPr algn="ctr"/>
            <a:endParaRPr lang="en-US" sz="1400" dirty="0">
              <a:solidFill>
                <a:schemeClr val="tx1"/>
              </a:solidFill>
            </a:endParaRPr>
          </a:p>
        </p:txBody>
      </p:sp>
      <p:sp>
        <p:nvSpPr>
          <p:cNvPr id="12" name="Arrow: Right 11">
            <a:extLst>
              <a:ext uri="{FF2B5EF4-FFF2-40B4-BE49-F238E27FC236}">
                <a16:creationId xmlns:a16="http://schemas.microsoft.com/office/drawing/2014/main" id="{00BFD389-3AB3-493F-8968-0597E45AEE7B}"/>
              </a:ext>
              <a:ext uri="{C183D7F6-B498-43B3-948B-1728B52AA6E4}">
                <adec:decorative xmlns:adec="http://schemas.microsoft.com/office/drawing/2017/decorative" val="1"/>
              </a:ext>
            </a:extLst>
          </p:cNvPr>
          <p:cNvSpPr/>
          <p:nvPr/>
        </p:nvSpPr>
        <p:spPr>
          <a:xfrm>
            <a:off x="2464421" y="4839629"/>
            <a:ext cx="365760" cy="182880"/>
          </a:xfrm>
          <a:prstGeom prst="rightArrow">
            <a:avLst/>
          </a:prstGeom>
          <a:solidFill>
            <a:srgbClr val="C000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Right 13">
            <a:extLst>
              <a:ext uri="{FF2B5EF4-FFF2-40B4-BE49-F238E27FC236}">
                <a16:creationId xmlns:a16="http://schemas.microsoft.com/office/drawing/2014/main" id="{32EE2C4C-1821-48BB-878D-8D5F17881874}"/>
              </a:ext>
              <a:ext uri="{C183D7F6-B498-43B3-948B-1728B52AA6E4}">
                <adec:decorative xmlns:adec="http://schemas.microsoft.com/office/drawing/2017/decorative" val="1"/>
              </a:ext>
            </a:extLst>
          </p:cNvPr>
          <p:cNvSpPr/>
          <p:nvPr/>
        </p:nvSpPr>
        <p:spPr>
          <a:xfrm>
            <a:off x="2455127" y="5075665"/>
            <a:ext cx="365760" cy="182880"/>
          </a:xfrm>
          <a:prstGeom prst="rightArrow">
            <a:avLst/>
          </a:prstGeom>
          <a:solidFill>
            <a:srgbClr val="C000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Right 14">
            <a:extLst>
              <a:ext uri="{FF2B5EF4-FFF2-40B4-BE49-F238E27FC236}">
                <a16:creationId xmlns:a16="http://schemas.microsoft.com/office/drawing/2014/main" id="{2BCE3B82-83D0-4CBD-BBAD-5645D848FB8D}"/>
              </a:ext>
              <a:ext uri="{C183D7F6-B498-43B3-948B-1728B52AA6E4}">
                <adec:decorative xmlns:adec="http://schemas.microsoft.com/office/drawing/2017/decorative" val="1"/>
              </a:ext>
            </a:extLst>
          </p:cNvPr>
          <p:cNvSpPr/>
          <p:nvPr/>
        </p:nvSpPr>
        <p:spPr>
          <a:xfrm>
            <a:off x="2451411" y="5345156"/>
            <a:ext cx="365760" cy="182880"/>
          </a:xfrm>
          <a:prstGeom prst="rightArrow">
            <a:avLst/>
          </a:prstGeom>
          <a:solidFill>
            <a:srgbClr val="C000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7693605F-DEB6-EC5A-43C4-B25A677C1EAC}"/>
              </a:ext>
            </a:extLst>
          </p:cNvPr>
          <p:cNvSpPr>
            <a:spLocks noGrp="1"/>
          </p:cNvSpPr>
          <p:nvPr>
            <p:ph type="ctrTitle"/>
          </p:nvPr>
        </p:nvSpPr>
        <p:spPr>
          <a:xfrm>
            <a:off x="0" y="-17127"/>
            <a:ext cx="12192000" cy="646331"/>
          </a:xfrm>
        </p:spPr>
        <p:txBody>
          <a:bodyPr anchor="ctr" anchorCtr="0">
            <a:normAutofit/>
          </a:bodyPr>
          <a:lstStyle/>
          <a:p>
            <a:r>
              <a:rPr lang="en-US" sz="2800" dirty="0">
                <a:solidFill>
                  <a:schemeClr val="bg1"/>
                </a:solidFill>
                <a:latin typeface="Baskerville Old Face" panose="02020602080505020303" pitchFamily="18" charset="0"/>
              </a:rPr>
              <a:t>Resources – New Self-Paced Training</a:t>
            </a:r>
          </a:p>
        </p:txBody>
      </p:sp>
    </p:spTree>
    <p:extLst>
      <p:ext uri="{BB962C8B-B14F-4D97-AF65-F5344CB8AC3E}">
        <p14:creationId xmlns:p14="http://schemas.microsoft.com/office/powerpoint/2010/main" val="3625672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3">
            <a:extLst>
              <a:ext uri="{FF2B5EF4-FFF2-40B4-BE49-F238E27FC236}">
                <a16:creationId xmlns:a16="http://schemas.microsoft.com/office/drawing/2014/main" id="{518DDF24-C411-4CB7-A945-9D613B39478B}"/>
              </a:ext>
              <a:ext uri="{C183D7F6-B498-43B3-948B-1728B52AA6E4}">
                <adec:decorative xmlns:adec="http://schemas.microsoft.com/office/drawing/2017/decorative" val="1"/>
              </a:ext>
            </a:extLst>
          </p:cNvPr>
          <p:cNvSpPr/>
          <p:nvPr/>
        </p:nvSpPr>
        <p:spPr>
          <a:xfrm rot="10800000">
            <a:off x="0" y="5775016"/>
            <a:ext cx="12192000" cy="100584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Document 3">
            <a:extLst>
              <a:ext uri="{FF2B5EF4-FFF2-40B4-BE49-F238E27FC236}">
                <a16:creationId xmlns:a16="http://schemas.microsoft.com/office/drawing/2014/main" id="{FC40898E-D173-4E14-AC2D-166B2B3ECB4A}"/>
              </a:ext>
              <a:ext uri="{C183D7F6-B498-43B3-948B-1728B52AA6E4}">
                <adec:decorative xmlns:adec="http://schemas.microsoft.com/office/drawing/2017/decorative" val="1"/>
              </a:ext>
            </a:extLst>
          </p:cNvPr>
          <p:cNvSpPr/>
          <p:nvPr/>
        </p:nvSpPr>
        <p:spPr>
          <a:xfrm rot="10800000">
            <a:off x="0" y="5852159"/>
            <a:ext cx="12192000" cy="100584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LEAP Logo">
            <a:extLst>
              <a:ext uri="{FF2B5EF4-FFF2-40B4-BE49-F238E27FC236}">
                <a16:creationId xmlns:a16="http://schemas.microsoft.com/office/drawing/2014/main" id="{80A5996F-99AF-4851-87D4-EB34224C3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245" y="4980986"/>
            <a:ext cx="1935063" cy="1787840"/>
          </a:xfrm>
          <a:prstGeom prst="rect">
            <a:avLst/>
          </a:prstGeom>
        </p:spPr>
      </p:pic>
      <p:sp>
        <p:nvSpPr>
          <p:cNvPr id="8" name="Rectangle 7">
            <a:extLst>
              <a:ext uri="{FF2B5EF4-FFF2-40B4-BE49-F238E27FC236}">
                <a16:creationId xmlns:a16="http://schemas.microsoft.com/office/drawing/2014/main" id="{ABE66572-E8B2-4254-882C-C8EC69FA6D93}"/>
              </a:ext>
              <a:ext uri="{C183D7F6-B498-43B3-948B-1728B52AA6E4}">
                <adec:decorative xmlns:adec="http://schemas.microsoft.com/office/drawing/2017/decorative" val="1"/>
              </a:ext>
            </a:extLst>
          </p:cNvPr>
          <p:cNvSpPr/>
          <p:nvPr/>
        </p:nvSpPr>
        <p:spPr>
          <a:xfrm>
            <a:off x="0" y="-24241"/>
            <a:ext cx="12192000" cy="646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bg1"/>
              </a:solidFill>
              <a:latin typeface="Baskerville Old Face" panose="02020602080505020303" pitchFamily="18" charset="0"/>
            </a:endParaRPr>
          </a:p>
        </p:txBody>
      </p:sp>
      <p:sp>
        <p:nvSpPr>
          <p:cNvPr id="7" name="Rectangle 6">
            <a:extLst>
              <a:ext uri="{FF2B5EF4-FFF2-40B4-BE49-F238E27FC236}">
                <a16:creationId xmlns:a16="http://schemas.microsoft.com/office/drawing/2014/main" id="{BCE15A27-26CE-47D8-986B-03EBCEBE03D6}"/>
              </a:ext>
            </a:extLst>
          </p:cNvPr>
          <p:cNvSpPr/>
          <p:nvPr/>
        </p:nvSpPr>
        <p:spPr>
          <a:xfrm>
            <a:off x="116222" y="767794"/>
            <a:ext cx="11959555" cy="523220"/>
          </a:xfrm>
          <a:prstGeom prst="rect">
            <a:avLst/>
          </a:prstGeom>
          <a:noFill/>
        </p:spPr>
        <p:txBody>
          <a:bodyPr wrap="square" lIns="91440" tIns="45720" rIns="91440" bIns="45720">
            <a:spAutoFit/>
          </a:bodyPr>
          <a:lstStyle/>
          <a:p>
            <a:pPr algn="ctr"/>
            <a:r>
              <a:rPr lang="en-US" sz="2800" u="sng" dirty="0">
                <a:ln w="0"/>
                <a:effectLst>
                  <a:outerShdw blurRad="38100" dist="19050" dir="2700000" algn="tl" rotWithShape="0">
                    <a:schemeClr val="dk1">
                      <a:alpha val="40000"/>
                    </a:schemeClr>
                  </a:outerShdw>
                </a:effectLst>
                <a:latin typeface="Baskerville Old Face" panose="02020602080505020303" pitchFamily="18" charset="0"/>
              </a:rPr>
              <a:t>Accreditation Orientation &amp; Accreditation Management Self-Paced Training</a:t>
            </a:r>
            <a:endParaRPr lang="en-US" sz="2800" dirty="0">
              <a:ln w="0"/>
              <a:effectLst>
                <a:outerShdw blurRad="38100" dist="19050" dir="2700000" algn="tl" rotWithShape="0">
                  <a:schemeClr val="dk1">
                    <a:alpha val="40000"/>
                  </a:schemeClr>
                </a:outerShdw>
              </a:effectLst>
              <a:latin typeface="Baskerville Old Face" panose="02020602080505020303" pitchFamily="18" charset="0"/>
            </a:endParaRPr>
          </a:p>
        </p:txBody>
      </p:sp>
      <p:pic>
        <p:nvPicPr>
          <p:cNvPr id="14338" name="Picture 2" descr="High Resolution Laptop Hd, HD Png Download - kindpng">
            <a:extLst>
              <a:ext uri="{FF2B5EF4-FFF2-40B4-BE49-F238E27FC236}">
                <a16:creationId xmlns:a16="http://schemas.microsoft.com/office/drawing/2014/main" id="{A74B8A27-5283-421E-8658-8FDE531DFDD1}"/>
              </a:ext>
            </a:extLst>
          </p:cNvPr>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22213" y="1189374"/>
            <a:ext cx="5909246" cy="41639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KLEAP Logo">
            <a:extLst>
              <a:ext uri="{FF2B5EF4-FFF2-40B4-BE49-F238E27FC236}">
                <a16:creationId xmlns:a16="http://schemas.microsoft.com/office/drawing/2014/main" id="{DA4C03D3-566A-46B9-9817-2981A63DABAC}"/>
              </a:ext>
            </a:extLst>
          </p:cNvPr>
          <p:cNvPicPr>
            <a:picLocks noChangeAspect="1"/>
          </p:cNvPicPr>
          <p:nvPr/>
        </p:nvPicPr>
        <p:blipFill>
          <a:blip r:embed="rId5"/>
          <a:stretch>
            <a:fillRect/>
          </a:stretch>
        </p:blipFill>
        <p:spPr>
          <a:xfrm>
            <a:off x="957281" y="1641266"/>
            <a:ext cx="4064000" cy="2286000"/>
          </a:xfrm>
          <a:prstGeom prst="rect">
            <a:avLst/>
          </a:prstGeom>
        </p:spPr>
      </p:pic>
      <p:sp>
        <p:nvSpPr>
          <p:cNvPr id="6" name="Rectangle 5">
            <a:extLst>
              <a:ext uri="{FF2B5EF4-FFF2-40B4-BE49-F238E27FC236}">
                <a16:creationId xmlns:a16="http://schemas.microsoft.com/office/drawing/2014/main" id="{DE108EA2-0CBF-49E8-A0A2-5DC68C621314}"/>
              </a:ext>
            </a:extLst>
          </p:cNvPr>
          <p:cNvSpPr/>
          <p:nvPr/>
        </p:nvSpPr>
        <p:spPr>
          <a:xfrm>
            <a:off x="5866136" y="1519953"/>
            <a:ext cx="5280613" cy="3539430"/>
          </a:xfrm>
          <a:prstGeom prst="rect">
            <a:avLst/>
          </a:prstGeom>
          <a:noFill/>
        </p:spPr>
        <p:txBody>
          <a:bodyPr wrap="none" lIns="91440" tIns="45720" rIns="91440" bIns="45720">
            <a:spAutoFit/>
          </a:bodyPr>
          <a:lstStyle/>
          <a:p>
            <a:r>
              <a:rPr lang="en-US" sz="1600" b="1" cap="none" spc="0" dirty="0">
                <a:ln w="0"/>
                <a:solidFill>
                  <a:schemeClr val="tx1"/>
                </a:solidFill>
                <a:effectLst>
                  <a:outerShdw blurRad="38100" dist="19050" dir="2700000" algn="tl" rotWithShape="0">
                    <a:schemeClr val="dk1">
                      <a:alpha val="40000"/>
                    </a:schemeClr>
                  </a:outerShdw>
                </a:effectLst>
                <a:highlight>
                  <a:srgbClr val="C0C0C0"/>
                </a:highlight>
                <a:latin typeface="Baskerville Old Face" panose="02020602080505020303" pitchFamily="18" charset="0"/>
              </a:rPr>
              <a:t>Accreditation Orientation</a:t>
            </a:r>
          </a:p>
          <a:p>
            <a:pPr marL="342900" indent="-342900">
              <a:buFont typeface="+mj-lt"/>
              <a:buAutoNum type="arabicPeriod"/>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KLEAP History</a:t>
            </a:r>
          </a:p>
          <a:p>
            <a:pPr marL="342900" indent="-342900">
              <a:buFont typeface="+mj-lt"/>
              <a:buAutoNum type="arabicPeriod"/>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Why Pursue KLEAP Accreditation</a:t>
            </a:r>
          </a:p>
          <a:p>
            <a:r>
              <a:rPr lang="en-US" sz="1600" b="1" dirty="0">
                <a:ln w="0"/>
                <a:effectLst>
                  <a:outerShdw blurRad="38100" dist="19050" dir="2700000" algn="tl" rotWithShape="0">
                    <a:schemeClr val="dk1">
                      <a:alpha val="40000"/>
                    </a:schemeClr>
                  </a:outerShdw>
                </a:effectLst>
                <a:highlight>
                  <a:srgbClr val="C0C0C0"/>
                </a:highlight>
                <a:latin typeface="Baskerville Old Face" panose="02020602080505020303" pitchFamily="18" charset="0"/>
              </a:rPr>
              <a:t>Accreditation Management Training</a:t>
            </a:r>
          </a:p>
          <a:p>
            <a:pPr marL="342900" indent="-342900">
              <a:buFont typeface="+mj-lt"/>
              <a:buAutoNum type="arabicPeriod"/>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The Kansas Accreditation Council</a:t>
            </a:r>
          </a:p>
          <a:p>
            <a:pPr marL="342900" indent="-342900">
              <a:buFont typeface="+mj-lt"/>
              <a:buAutoNum type="arabicPeriod"/>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Policy Management and Development</a:t>
            </a:r>
          </a:p>
          <a:p>
            <a:pPr marL="342900" indent="-342900">
              <a:buFont typeface="+mj-lt"/>
              <a:buAutoNum type="arabicPeriod"/>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A Review of the KLEAP Standards</a:t>
            </a:r>
          </a:p>
          <a:p>
            <a:pPr marL="342900" indent="-342900">
              <a:buFont typeface="+mj-lt"/>
              <a:buAutoNum type="arabicPeriod"/>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Best Practices</a:t>
            </a:r>
          </a:p>
          <a:p>
            <a:pPr marL="342900" indent="-342900">
              <a:buFont typeface="+mj-lt"/>
              <a:buAutoNum type="arabicPeriod"/>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KLEAP Process Step 1: Submit a Participation Agreement</a:t>
            </a:r>
          </a:p>
          <a:p>
            <a:pPr marL="342900" indent="-342900">
              <a:buFont typeface="+mj-lt"/>
              <a:buAutoNum type="arabicPeriod"/>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KLEAP Process Step 2: Self-Assessment</a:t>
            </a:r>
          </a:p>
          <a:p>
            <a:pPr marL="342900" indent="-342900">
              <a:buFont typeface="+mj-lt"/>
              <a:buAutoNum type="arabicPeriod"/>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KLEAP Process Step 3: Mock Assessment</a:t>
            </a:r>
          </a:p>
          <a:p>
            <a:pPr marL="342900" indent="-342900">
              <a:buFont typeface="+mj-lt"/>
              <a:buAutoNum type="arabicPeriod"/>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KLEAP Process Step 4: On-Site Assessment</a:t>
            </a:r>
          </a:p>
          <a:p>
            <a:pPr marL="342900" indent="-342900">
              <a:buFont typeface="+mj-lt"/>
              <a:buAutoNum type="arabicPeriod"/>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KLEAP Process Step 5: Council Review</a:t>
            </a:r>
          </a:p>
          <a:p>
            <a:pPr marL="342900" indent="-342900">
              <a:buFont typeface="+mj-lt"/>
              <a:buAutoNum type="arabicPeriod"/>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KLEAP Process Step 6: Reaccreditation</a:t>
            </a:r>
          </a:p>
        </p:txBody>
      </p:sp>
      <p:sp>
        <p:nvSpPr>
          <p:cNvPr id="9" name="Title 1">
            <a:extLst>
              <a:ext uri="{FF2B5EF4-FFF2-40B4-BE49-F238E27FC236}">
                <a16:creationId xmlns:a16="http://schemas.microsoft.com/office/drawing/2014/main" id="{53A36D2D-4D77-E90E-AB4F-8DD8FEA41FE3}"/>
              </a:ext>
            </a:extLst>
          </p:cNvPr>
          <p:cNvSpPr>
            <a:spLocks noGrp="1"/>
          </p:cNvSpPr>
          <p:nvPr>
            <p:ph type="ctrTitle"/>
          </p:nvPr>
        </p:nvSpPr>
        <p:spPr>
          <a:xfrm>
            <a:off x="0" y="-17127"/>
            <a:ext cx="12192000" cy="646331"/>
          </a:xfrm>
        </p:spPr>
        <p:txBody>
          <a:bodyPr anchor="ctr" anchorCtr="0">
            <a:normAutofit/>
          </a:bodyPr>
          <a:lstStyle/>
          <a:p>
            <a:r>
              <a:rPr lang="en-US" sz="2800" dirty="0">
                <a:solidFill>
                  <a:schemeClr val="bg1"/>
                </a:solidFill>
                <a:latin typeface="Baskerville Old Face" panose="02020602080505020303" pitchFamily="18" charset="0"/>
              </a:rPr>
              <a:t>Resources – Accreditation Orientation &amp; Management Self-Paced Training</a:t>
            </a:r>
          </a:p>
        </p:txBody>
      </p:sp>
    </p:spTree>
    <p:extLst>
      <p:ext uri="{BB962C8B-B14F-4D97-AF65-F5344CB8AC3E}">
        <p14:creationId xmlns:p14="http://schemas.microsoft.com/office/powerpoint/2010/main" val="3568056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3">
            <a:extLst>
              <a:ext uri="{FF2B5EF4-FFF2-40B4-BE49-F238E27FC236}">
                <a16:creationId xmlns:a16="http://schemas.microsoft.com/office/drawing/2014/main" id="{518DDF24-C411-4CB7-A945-9D613B39478B}"/>
              </a:ext>
              <a:ext uri="{C183D7F6-B498-43B3-948B-1728B52AA6E4}">
                <adec:decorative xmlns:adec="http://schemas.microsoft.com/office/drawing/2017/decorative" val="1"/>
              </a:ext>
            </a:extLst>
          </p:cNvPr>
          <p:cNvSpPr/>
          <p:nvPr/>
        </p:nvSpPr>
        <p:spPr>
          <a:xfrm rot="10800000">
            <a:off x="0" y="5775016"/>
            <a:ext cx="12192000" cy="100584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Document 3">
            <a:extLst>
              <a:ext uri="{FF2B5EF4-FFF2-40B4-BE49-F238E27FC236}">
                <a16:creationId xmlns:a16="http://schemas.microsoft.com/office/drawing/2014/main" id="{FC40898E-D173-4E14-AC2D-166B2B3ECB4A}"/>
              </a:ext>
              <a:ext uri="{C183D7F6-B498-43B3-948B-1728B52AA6E4}">
                <adec:decorative xmlns:adec="http://schemas.microsoft.com/office/drawing/2017/decorative" val="1"/>
              </a:ext>
            </a:extLst>
          </p:cNvPr>
          <p:cNvSpPr/>
          <p:nvPr/>
        </p:nvSpPr>
        <p:spPr>
          <a:xfrm rot="10800000">
            <a:off x="0" y="5852159"/>
            <a:ext cx="12192000" cy="100584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LEAP Logo">
            <a:extLst>
              <a:ext uri="{FF2B5EF4-FFF2-40B4-BE49-F238E27FC236}">
                <a16:creationId xmlns:a16="http://schemas.microsoft.com/office/drawing/2014/main" id="{80A5996F-99AF-4851-87D4-EB34224C3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245" y="4980986"/>
            <a:ext cx="1935063" cy="1787840"/>
          </a:xfrm>
          <a:prstGeom prst="rect">
            <a:avLst/>
          </a:prstGeom>
        </p:spPr>
      </p:pic>
      <p:sp>
        <p:nvSpPr>
          <p:cNvPr id="8" name="Rectangle 7">
            <a:extLst>
              <a:ext uri="{FF2B5EF4-FFF2-40B4-BE49-F238E27FC236}">
                <a16:creationId xmlns:a16="http://schemas.microsoft.com/office/drawing/2014/main" id="{ABE66572-E8B2-4254-882C-C8EC69FA6D93}"/>
              </a:ext>
              <a:ext uri="{C183D7F6-B498-43B3-948B-1728B52AA6E4}">
                <adec:decorative xmlns:adec="http://schemas.microsoft.com/office/drawing/2017/decorative" val="1"/>
              </a:ext>
            </a:extLst>
          </p:cNvPr>
          <p:cNvSpPr/>
          <p:nvPr/>
        </p:nvSpPr>
        <p:spPr>
          <a:xfrm>
            <a:off x="0" y="-24241"/>
            <a:ext cx="12192000" cy="646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bg1"/>
              </a:solidFill>
              <a:latin typeface="Baskerville Old Face" panose="02020602080505020303" pitchFamily="18" charset="0"/>
            </a:endParaRPr>
          </a:p>
        </p:txBody>
      </p:sp>
      <p:sp>
        <p:nvSpPr>
          <p:cNvPr id="7" name="Rectangle 6">
            <a:extLst>
              <a:ext uri="{FF2B5EF4-FFF2-40B4-BE49-F238E27FC236}">
                <a16:creationId xmlns:a16="http://schemas.microsoft.com/office/drawing/2014/main" id="{BCE15A27-26CE-47D8-986B-03EBCEBE03D6}"/>
              </a:ext>
            </a:extLst>
          </p:cNvPr>
          <p:cNvSpPr/>
          <p:nvPr/>
        </p:nvSpPr>
        <p:spPr>
          <a:xfrm>
            <a:off x="116222" y="767794"/>
            <a:ext cx="11959555" cy="523220"/>
          </a:xfrm>
          <a:prstGeom prst="rect">
            <a:avLst/>
          </a:prstGeom>
          <a:noFill/>
        </p:spPr>
        <p:txBody>
          <a:bodyPr wrap="square" lIns="91440" tIns="45720" rIns="91440" bIns="45720">
            <a:spAutoFit/>
          </a:bodyPr>
          <a:lstStyle/>
          <a:p>
            <a:pPr algn="ctr"/>
            <a:r>
              <a:rPr lang="en-US" sz="2800" u="sng" dirty="0">
                <a:ln w="0"/>
                <a:effectLst>
                  <a:outerShdw blurRad="38100" dist="19050" dir="2700000" algn="tl" rotWithShape="0">
                    <a:schemeClr val="dk1">
                      <a:alpha val="40000"/>
                    </a:schemeClr>
                  </a:outerShdw>
                </a:effectLst>
                <a:latin typeface="Baskerville Old Face" panose="02020602080505020303" pitchFamily="18" charset="0"/>
              </a:rPr>
              <a:t>KLEAP Accreditation Tracker Self-Paced Training</a:t>
            </a:r>
          </a:p>
        </p:txBody>
      </p:sp>
      <p:pic>
        <p:nvPicPr>
          <p:cNvPr id="14338" name="Picture 2" descr="High Resolution Laptop Hd, HD Png Download - kindpng">
            <a:extLst>
              <a:ext uri="{FF2B5EF4-FFF2-40B4-BE49-F238E27FC236}">
                <a16:creationId xmlns:a16="http://schemas.microsoft.com/office/drawing/2014/main" id="{A74B8A27-5283-421E-8658-8FDE531DFDD1}"/>
              </a:ext>
            </a:extLst>
          </p:cNvPr>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22213" y="1196695"/>
            <a:ext cx="5909246" cy="41639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E108EA2-0CBF-49E8-A0A2-5DC68C621314}"/>
              </a:ext>
            </a:extLst>
          </p:cNvPr>
          <p:cNvSpPr/>
          <p:nvPr/>
        </p:nvSpPr>
        <p:spPr>
          <a:xfrm>
            <a:off x="5866136" y="1527274"/>
            <a:ext cx="4237057" cy="3785652"/>
          </a:xfrm>
          <a:prstGeom prst="rect">
            <a:avLst/>
          </a:prstGeom>
          <a:noFill/>
        </p:spPr>
        <p:txBody>
          <a:bodyPr wrap="none" lIns="91440" tIns="45720" rIns="91440" bIns="45720">
            <a:spAutoFit/>
          </a:bodyPr>
          <a:lstStyle/>
          <a:p>
            <a:r>
              <a:rPr lang="en-US" sz="1600" b="1" cap="none" spc="0" dirty="0">
                <a:ln w="0"/>
                <a:solidFill>
                  <a:schemeClr val="tx1"/>
                </a:solidFill>
                <a:effectLst>
                  <a:outerShdw blurRad="38100" dist="19050" dir="2700000" algn="tl" rotWithShape="0">
                    <a:schemeClr val="dk1">
                      <a:alpha val="40000"/>
                    </a:schemeClr>
                  </a:outerShdw>
                </a:effectLst>
                <a:highlight>
                  <a:srgbClr val="C0C0C0"/>
                </a:highlight>
                <a:latin typeface="Baskerville Old Face" panose="02020602080505020303" pitchFamily="18" charset="0"/>
              </a:rPr>
              <a:t>Getting Started</a:t>
            </a:r>
          </a:p>
          <a:p>
            <a:pPr marL="342900" indent="-342900">
              <a:buFont typeface="+mj-lt"/>
              <a:buAutoNum type="arabicPeriod"/>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KLEAP Accreditation Tracker Overview</a:t>
            </a:r>
          </a:p>
          <a:p>
            <a:pPr marL="342900" indent="-342900">
              <a:buFont typeface="+mj-lt"/>
              <a:buAutoNum type="arabicPeriod"/>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Resetting the Accreditation Tracker Password</a:t>
            </a:r>
          </a:p>
          <a:p>
            <a:r>
              <a:rPr lang="en-US" sz="1600" b="1" dirty="0">
                <a:ln w="0"/>
                <a:effectLst>
                  <a:outerShdw blurRad="38100" dist="19050" dir="2700000" algn="tl" rotWithShape="0">
                    <a:schemeClr val="dk1">
                      <a:alpha val="40000"/>
                    </a:schemeClr>
                  </a:outerShdw>
                </a:effectLst>
                <a:highlight>
                  <a:srgbClr val="C0C0C0"/>
                </a:highlight>
                <a:latin typeface="Baskerville Old Face" panose="02020602080505020303" pitchFamily="18" charset="0"/>
              </a:rPr>
              <a:t>Tab Features &amp; Functionality Described</a:t>
            </a:r>
          </a:p>
          <a:p>
            <a:pPr marL="342900" indent="-342900">
              <a:buFont typeface="+mj-lt"/>
              <a:buAutoNum type="arabicPeriod"/>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Customize Trackers Tab</a:t>
            </a:r>
          </a:p>
          <a:p>
            <a:pPr marL="342900" indent="-342900">
              <a:buFont typeface="+mj-lt"/>
              <a:buAutoNum type="arabicPeriod"/>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Checklist &amp; Timeline Tab</a:t>
            </a:r>
          </a:p>
          <a:p>
            <a:pPr marL="342900" indent="-342900">
              <a:buFont typeface="+mj-lt"/>
              <a:buAutoNum type="arabicPeriod"/>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Written Directive Tracker Tab</a:t>
            </a:r>
          </a:p>
          <a:p>
            <a:pPr marL="342900" indent="-342900">
              <a:buFont typeface="+mj-lt"/>
              <a:buAutoNum type="arabicPeriod"/>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Proof Trackers Tab</a:t>
            </a:r>
          </a:p>
          <a:p>
            <a:pPr marL="342900" indent="-342900">
              <a:buFont typeface="+mj-lt"/>
              <a:buAutoNum type="arabicPeriod"/>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Report Trackers Tab</a:t>
            </a:r>
          </a:p>
          <a:p>
            <a:pPr marL="342900" indent="-342900">
              <a:buFont typeface="+mj-lt"/>
              <a:buAutoNum type="arabicPeriod"/>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Training Log Tab</a:t>
            </a:r>
          </a:p>
          <a:p>
            <a:pPr marL="342900" indent="-342900">
              <a:buFont typeface="+mj-lt"/>
              <a:buAutoNum type="arabicPeriod"/>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File Construction Tracker Tab</a:t>
            </a:r>
          </a:p>
          <a:p>
            <a:pPr marL="342900" indent="-342900">
              <a:buFont typeface="+mj-lt"/>
              <a:buAutoNum type="arabicPeriod"/>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Dashboard Tab</a:t>
            </a:r>
          </a:p>
          <a:p>
            <a:pPr marL="342900" indent="-342900">
              <a:buFont typeface="+mj-lt"/>
              <a:buAutoNum type="arabicPeriod"/>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Data Tables Tab</a:t>
            </a:r>
          </a:p>
          <a:p>
            <a:r>
              <a:rPr lang="en-US" sz="1600" dirty="0">
                <a:ln w="0"/>
                <a:effectLst>
                  <a:outerShdw blurRad="38100" dist="19050" dir="2700000" algn="tl" rotWithShape="0">
                    <a:schemeClr val="dk1">
                      <a:alpha val="40000"/>
                    </a:schemeClr>
                  </a:outerShdw>
                </a:effectLst>
                <a:highlight>
                  <a:srgbClr val="C0C0C0"/>
                </a:highlight>
                <a:latin typeface="Baskerville Old Face" panose="02020602080505020303" pitchFamily="18" charset="0"/>
              </a:rPr>
              <a:t>HELP Topics</a:t>
            </a:r>
          </a:p>
          <a:p>
            <a:pPr marL="342900" indent="-342900">
              <a:buFont typeface="+mj-lt"/>
              <a:buAutoNum type="arabicPeriod"/>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Adding New Rows to Trackers</a:t>
            </a:r>
          </a:p>
        </p:txBody>
      </p:sp>
      <p:pic>
        <p:nvPicPr>
          <p:cNvPr id="2" name="Picture 1" descr="KLEAP Logo">
            <a:extLst>
              <a:ext uri="{FF2B5EF4-FFF2-40B4-BE49-F238E27FC236}">
                <a16:creationId xmlns:a16="http://schemas.microsoft.com/office/drawing/2014/main" id="{0D7C444C-6CED-4CCD-B186-CF4488DCF8C5}"/>
              </a:ext>
            </a:extLst>
          </p:cNvPr>
          <p:cNvPicPr>
            <a:picLocks noChangeAspect="1"/>
          </p:cNvPicPr>
          <p:nvPr/>
        </p:nvPicPr>
        <p:blipFill>
          <a:blip r:embed="rId5"/>
          <a:stretch>
            <a:fillRect/>
          </a:stretch>
        </p:blipFill>
        <p:spPr>
          <a:xfrm>
            <a:off x="962454" y="1631213"/>
            <a:ext cx="4059936" cy="2283714"/>
          </a:xfrm>
          <a:prstGeom prst="rect">
            <a:avLst/>
          </a:prstGeom>
        </p:spPr>
      </p:pic>
      <p:sp>
        <p:nvSpPr>
          <p:cNvPr id="3" name="Title 1">
            <a:extLst>
              <a:ext uri="{FF2B5EF4-FFF2-40B4-BE49-F238E27FC236}">
                <a16:creationId xmlns:a16="http://schemas.microsoft.com/office/drawing/2014/main" id="{05EE16FB-4B8F-0E0E-2A51-BD0018925A90}"/>
              </a:ext>
            </a:extLst>
          </p:cNvPr>
          <p:cNvSpPr>
            <a:spLocks noGrp="1"/>
          </p:cNvSpPr>
          <p:nvPr>
            <p:ph type="ctrTitle"/>
          </p:nvPr>
        </p:nvSpPr>
        <p:spPr>
          <a:xfrm>
            <a:off x="0" y="-17127"/>
            <a:ext cx="12192000" cy="646331"/>
          </a:xfrm>
        </p:spPr>
        <p:txBody>
          <a:bodyPr anchor="ctr" anchorCtr="0">
            <a:normAutofit/>
          </a:bodyPr>
          <a:lstStyle/>
          <a:p>
            <a:r>
              <a:rPr lang="en-US" sz="2800" dirty="0">
                <a:solidFill>
                  <a:schemeClr val="bg1"/>
                </a:solidFill>
                <a:latin typeface="Baskerville Old Face" panose="02020602080505020303" pitchFamily="18" charset="0"/>
              </a:rPr>
              <a:t>Resources – KLEAP Accreditation Tracker Self-Paced Training</a:t>
            </a:r>
          </a:p>
        </p:txBody>
      </p:sp>
    </p:spTree>
    <p:extLst>
      <p:ext uri="{BB962C8B-B14F-4D97-AF65-F5344CB8AC3E}">
        <p14:creationId xmlns:p14="http://schemas.microsoft.com/office/powerpoint/2010/main" val="1893752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3">
            <a:extLst>
              <a:ext uri="{FF2B5EF4-FFF2-40B4-BE49-F238E27FC236}">
                <a16:creationId xmlns:a16="http://schemas.microsoft.com/office/drawing/2014/main" id="{518DDF24-C411-4CB7-A945-9D613B39478B}"/>
              </a:ext>
              <a:ext uri="{C183D7F6-B498-43B3-948B-1728B52AA6E4}">
                <adec:decorative xmlns:adec="http://schemas.microsoft.com/office/drawing/2017/decorative" val="1"/>
              </a:ext>
            </a:extLst>
          </p:cNvPr>
          <p:cNvSpPr/>
          <p:nvPr/>
        </p:nvSpPr>
        <p:spPr>
          <a:xfrm rot="10800000">
            <a:off x="0" y="5775016"/>
            <a:ext cx="12192000" cy="100584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Document 3">
            <a:extLst>
              <a:ext uri="{FF2B5EF4-FFF2-40B4-BE49-F238E27FC236}">
                <a16:creationId xmlns:a16="http://schemas.microsoft.com/office/drawing/2014/main" id="{FC40898E-D173-4E14-AC2D-166B2B3ECB4A}"/>
              </a:ext>
              <a:ext uri="{C183D7F6-B498-43B3-948B-1728B52AA6E4}">
                <adec:decorative xmlns:adec="http://schemas.microsoft.com/office/drawing/2017/decorative" val="1"/>
              </a:ext>
            </a:extLst>
          </p:cNvPr>
          <p:cNvSpPr/>
          <p:nvPr/>
        </p:nvSpPr>
        <p:spPr>
          <a:xfrm rot="10800000">
            <a:off x="0" y="5852159"/>
            <a:ext cx="12192000" cy="100584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LEAP Logo">
            <a:extLst>
              <a:ext uri="{FF2B5EF4-FFF2-40B4-BE49-F238E27FC236}">
                <a16:creationId xmlns:a16="http://schemas.microsoft.com/office/drawing/2014/main" id="{80A5996F-99AF-4851-87D4-EB34224C3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245" y="4980986"/>
            <a:ext cx="1935063" cy="1787840"/>
          </a:xfrm>
          <a:prstGeom prst="rect">
            <a:avLst/>
          </a:prstGeom>
        </p:spPr>
      </p:pic>
      <p:sp>
        <p:nvSpPr>
          <p:cNvPr id="8" name="Rectangle 7">
            <a:extLst>
              <a:ext uri="{FF2B5EF4-FFF2-40B4-BE49-F238E27FC236}">
                <a16:creationId xmlns:a16="http://schemas.microsoft.com/office/drawing/2014/main" id="{ABE66572-E8B2-4254-882C-C8EC69FA6D93}"/>
              </a:ext>
              <a:ext uri="{C183D7F6-B498-43B3-948B-1728B52AA6E4}">
                <adec:decorative xmlns:adec="http://schemas.microsoft.com/office/drawing/2017/decorative" val="1"/>
              </a:ext>
            </a:extLst>
          </p:cNvPr>
          <p:cNvSpPr/>
          <p:nvPr/>
        </p:nvSpPr>
        <p:spPr>
          <a:xfrm>
            <a:off x="0" y="-24241"/>
            <a:ext cx="12192000" cy="646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bg1"/>
              </a:solidFill>
              <a:latin typeface="Baskerville Old Face" panose="02020602080505020303" pitchFamily="18" charset="0"/>
            </a:endParaRPr>
          </a:p>
        </p:txBody>
      </p:sp>
      <p:sp>
        <p:nvSpPr>
          <p:cNvPr id="7" name="Rectangle 6">
            <a:extLst>
              <a:ext uri="{FF2B5EF4-FFF2-40B4-BE49-F238E27FC236}">
                <a16:creationId xmlns:a16="http://schemas.microsoft.com/office/drawing/2014/main" id="{BCE15A27-26CE-47D8-986B-03EBCEBE03D6}"/>
              </a:ext>
            </a:extLst>
          </p:cNvPr>
          <p:cNvSpPr/>
          <p:nvPr/>
        </p:nvSpPr>
        <p:spPr>
          <a:xfrm>
            <a:off x="116222" y="767794"/>
            <a:ext cx="11959555" cy="1815882"/>
          </a:xfrm>
          <a:prstGeom prst="rect">
            <a:avLst/>
          </a:prstGeom>
          <a:noFill/>
        </p:spPr>
        <p:txBody>
          <a:bodyPr wrap="square" lIns="91440" tIns="45720" rIns="91440" bIns="45720">
            <a:spAutoFit/>
          </a:bodyPr>
          <a:lstStyle/>
          <a:p>
            <a:pPr algn="ctr"/>
            <a:r>
              <a:rPr lang="en-US" sz="2800" u="sng" dirty="0">
                <a:ln w="0"/>
                <a:effectLst>
                  <a:outerShdw blurRad="38100" dist="19050" dir="2700000" algn="tl" rotWithShape="0">
                    <a:schemeClr val="dk1">
                      <a:alpha val="40000"/>
                    </a:schemeClr>
                  </a:outerShdw>
                </a:effectLst>
                <a:latin typeface="Baskerville Old Face" panose="02020602080505020303" pitchFamily="18" charset="0"/>
              </a:rPr>
              <a:t>Mastering KLEAP Accreditation File Building Self-Paced Training</a:t>
            </a:r>
          </a:p>
          <a:p>
            <a:endParaRPr lang="en-US" sz="2800" u="sng" dirty="0">
              <a:ln w="0"/>
              <a:effectLst>
                <a:outerShdw blurRad="38100" dist="19050" dir="2700000" algn="tl" rotWithShape="0">
                  <a:schemeClr val="dk1">
                    <a:alpha val="40000"/>
                  </a:schemeClr>
                </a:outerShdw>
              </a:effectLst>
              <a:latin typeface="Baskerville Old Face" panose="02020602080505020303" pitchFamily="18" charset="0"/>
            </a:endParaRPr>
          </a:p>
          <a:p>
            <a:endParaRPr lang="en-US" sz="2800" u="sng" dirty="0">
              <a:ln w="0"/>
              <a:effectLst>
                <a:outerShdw blurRad="38100" dist="19050" dir="2700000" algn="tl" rotWithShape="0">
                  <a:schemeClr val="dk1">
                    <a:alpha val="40000"/>
                  </a:schemeClr>
                </a:outerShdw>
              </a:effectLst>
              <a:latin typeface="Baskerville Old Face" panose="02020602080505020303" pitchFamily="18" charset="0"/>
            </a:endParaRPr>
          </a:p>
          <a:p>
            <a:endParaRPr lang="en-US" sz="2800" dirty="0">
              <a:ln w="0"/>
              <a:effectLst>
                <a:outerShdw blurRad="38100" dist="19050" dir="2700000" algn="tl" rotWithShape="0">
                  <a:schemeClr val="dk1">
                    <a:alpha val="40000"/>
                  </a:schemeClr>
                </a:outerShdw>
              </a:effectLst>
              <a:latin typeface="Baskerville Old Face" panose="02020602080505020303" pitchFamily="18" charset="0"/>
            </a:endParaRPr>
          </a:p>
        </p:txBody>
      </p:sp>
      <p:pic>
        <p:nvPicPr>
          <p:cNvPr id="14338" name="Picture 2" descr="High Resolution Laptop Hd, HD Png Download - kindpng">
            <a:extLst>
              <a:ext uri="{FF2B5EF4-FFF2-40B4-BE49-F238E27FC236}">
                <a16:creationId xmlns:a16="http://schemas.microsoft.com/office/drawing/2014/main" id="{A74B8A27-5283-421E-8658-8FDE531DFDD1}"/>
              </a:ext>
            </a:extLst>
          </p:cNvPr>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22213" y="1196700"/>
            <a:ext cx="5909246" cy="41639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E108EA2-0CBF-49E8-A0A2-5DC68C621314}"/>
              </a:ext>
            </a:extLst>
          </p:cNvPr>
          <p:cNvSpPr/>
          <p:nvPr/>
        </p:nvSpPr>
        <p:spPr>
          <a:xfrm>
            <a:off x="5866136" y="1527279"/>
            <a:ext cx="4969630" cy="4278094"/>
          </a:xfrm>
          <a:prstGeom prst="rect">
            <a:avLst/>
          </a:prstGeom>
          <a:noFill/>
        </p:spPr>
        <p:txBody>
          <a:bodyPr wrap="none" lIns="91440" tIns="45720" rIns="91440" bIns="45720">
            <a:spAutoFit/>
          </a:bodyPr>
          <a:lstStyle/>
          <a:p>
            <a:r>
              <a:rPr lang="en-US" sz="1600" b="1" cap="none" spc="0" dirty="0">
                <a:ln w="0"/>
                <a:solidFill>
                  <a:schemeClr val="tx1"/>
                </a:solidFill>
                <a:effectLst>
                  <a:outerShdw blurRad="38100" dist="19050" dir="2700000" algn="tl" rotWithShape="0">
                    <a:schemeClr val="dk1">
                      <a:alpha val="40000"/>
                    </a:schemeClr>
                  </a:outerShdw>
                </a:effectLst>
                <a:highlight>
                  <a:srgbClr val="C0C0C0"/>
                </a:highlight>
                <a:latin typeface="Baskerville Old Face" panose="02020602080505020303" pitchFamily="18" charset="0"/>
              </a:rPr>
              <a:t>Getting Started With Adobe</a:t>
            </a:r>
          </a:p>
          <a:p>
            <a:pPr marL="342900" indent="-342900">
              <a:buFont typeface="+mj-lt"/>
              <a:buAutoNum type="arabicPeriod"/>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Overview of Adobe Toolbars</a:t>
            </a:r>
          </a:p>
          <a:p>
            <a:pPr marL="342900" indent="-342900">
              <a:buFont typeface="+mj-lt"/>
              <a:buAutoNum type="arabicPeriod"/>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Customize the Floating Quick Tools Panel</a:t>
            </a:r>
          </a:p>
          <a:p>
            <a:pPr marL="342900" indent="-342900">
              <a:buFont typeface="+mj-lt"/>
              <a:buAutoNum type="arabicPeriod"/>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Combine Documents to Build Your Accreditation File</a:t>
            </a:r>
          </a:p>
          <a:p>
            <a:pPr marL="342900" indent="-342900">
              <a:buFont typeface="+mj-lt"/>
              <a:buAutoNum type="arabicPeriod"/>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Move, Rotate, and Delete Pages.</a:t>
            </a:r>
          </a:p>
          <a:p>
            <a:pPr marL="342900" indent="-342900">
              <a:buFont typeface="+mj-lt"/>
              <a:buAutoNum type="arabicPeriod"/>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Customize the Rectangle Shape to Yellow</a:t>
            </a:r>
          </a:p>
          <a:p>
            <a:pPr marL="342900" indent="-342900">
              <a:buFont typeface="+mj-lt"/>
              <a:buAutoNum type="arabicPeriod"/>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Redacting Documents</a:t>
            </a:r>
          </a:p>
          <a:p>
            <a:r>
              <a:rPr lang="en-US" sz="1600" b="1" dirty="0">
                <a:ln w="0"/>
                <a:effectLst>
                  <a:outerShdw blurRad="38100" dist="19050" dir="2700000" algn="tl" rotWithShape="0">
                    <a:schemeClr val="dk1">
                      <a:alpha val="40000"/>
                    </a:schemeClr>
                  </a:outerShdw>
                </a:effectLst>
                <a:highlight>
                  <a:srgbClr val="C0C0C0"/>
                </a:highlight>
                <a:latin typeface="Baskerville Old Face" panose="02020602080505020303" pitchFamily="18" charset="0"/>
              </a:rPr>
              <a:t>Adding Written Directives to the Accreditation File</a:t>
            </a:r>
          </a:p>
          <a:p>
            <a:pPr marL="342900" indent="-342900">
              <a:buFont typeface="+mj-lt"/>
              <a:buAutoNum type="arabicPeriod" startAt="7"/>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Highlighting WDs</a:t>
            </a:r>
          </a:p>
          <a:p>
            <a:pPr marL="342900" indent="-342900">
              <a:buFont typeface="+mj-lt"/>
              <a:buAutoNum type="arabicPeriod" startAt="7"/>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Double Highlighting WDs</a:t>
            </a:r>
          </a:p>
          <a:p>
            <a:pPr marL="342900" indent="-342900">
              <a:buFont typeface="+mj-lt"/>
              <a:buAutoNum type="arabicPeriod" startAt="7"/>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Labeling WDs</a:t>
            </a:r>
          </a:p>
          <a:p>
            <a:pPr marL="342900" indent="-342900">
              <a:buFont typeface="+mj-lt"/>
              <a:buAutoNum type="arabicPeriod" startAt="7"/>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Tagging WDs</a:t>
            </a:r>
          </a:p>
          <a:p>
            <a:pPr marL="342900" indent="-342900">
              <a:buFont typeface="+mj-lt"/>
              <a:buAutoNum type="arabicPeriod" startAt="7"/>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Handling Text on Split Pages</a:t>
            </a:r>
          </a:p>
          <a:p>
            <a:pPr marL="342900" indent="-342900">
              <a:buFont typeface="+mj-lt"/>
              <a:buAutoNum type="arabicPeriod" startAt="7"/>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Sorting Comments by Author</a:t>
            </a:r>
          </a:p>
          <a:p>
            <a:pPr marL="342900" indent="-342900">
              <a:buFont typeface="+mj-lt"/>
              <a:buAutoNum type="arabicPeriod" startAt="7"/>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Consistency with WDs</a:t>
            </a:r>
          </a:p>
          <a:p>
            <a:pPr marL="342900" indent="-342900">
              <a:buFont typeface="+mj-lt"/>
              <a:buAutoNum type="arabicPeriod" startAt="7"/>
            </a:pPr>
            <a:endParaRPr lang="en-US" sz="1600" dirty="0">
              <a:ln w="0"/>
              <a:effectLst>
                <a:outerShdw blurRad="38100" dist="19050" dir="2700000" algn="tl" rotWithShape="0">
                  <a:schemeClr val="dk1">
                    <a:alpha val="40000"/>
                  </a:schemeClr>
                </a:outerShdw>
              </a:effectLst>
              <a:latin typeface="Baskerville Old Face" panose="02020602080505020303" pitchFamily="18" charset="0"/>
            </a:endParaRPr>
          </a:p>
          <a:p>
            <a:r>
              <a:rPr lang="en-US" sz="1600" dirty="0">
                <a:ln w="0"/>
                <a:effectLst>
                  <a:outerShdw blurRad="38100" dist="19050" dir="2700000" algn="tl" rotWithShape="0">
                    <a:schemeClr val="dk1">
                      <a:alpha val="40000"/>
                    </a:schemeClr>
                  </a:outerShdw>
                </a:effectLst>
                <a:latin typeface="Baskerville Old Face" panose="02020602080505020303" pitchFamily="18" charset="0"/>
              </a:rPr>
              <a:t>Continued…..</a:t>
            </a:r>
          </a:p>
        </p:txBody>
      </p:sp>
      <p:pic>
        <p:nvPicPr>
          <p:cNvPr id="3" name="Picture 2" descr="KLEAP Logo">
            <a:extLst>
              <a:ext uri="{FF2B5EF4-FFF2-40B4-BE49-F238E27FC236}">
                <a16:creationId xmlns:a16="http://schemas.microsoft.com/office/drawing/2014/main" id="{2559C5ED-9968-42CA-9B9A-017513E11011}"/>
              </a:ext>
            </a:extLst>
          </p:cNvPr>
          <p:cNvPicPr>
            <a:picLocks noChangeAspect="1"/>
          </p:cNvPicPr>
          <p:nvPr/>
        </p:nvPicPr>
        <p:blipFill>
          <a:blip r:embed="rId5"/>
          <a:stretch>
            <a:fillRect/>
          </a:stretch>
        </p:blipFill>
        <p:spPr>
          <a:xfrm>
            <a:off x="948277" y="1641201"/>
            <a:ext cx="4059936" cy="2283714"/>
          </a:xfrm>
          <a:prstGeom prst="rect">
            <a:avLst/>
          </a:prstGeom>
        </p:spPr>
      </p:pic>
      <p:sp>
        <p:nvSpPr>
          <p:cNvPr id="2" name="Title 1">
            <a:extLst>
              <a:ext uri="{FF2B5EF4-FFF2-40B4-BE49-F238E27FC236}">
                <a16:creationId xmlns:a16="http://schemas.microsoft.com/office/drawing/2014/main" id="{2E908354-87B8-47B7-61D6-8B0ECAD684AC}"/>
              </a:ext>
            </a:extLst>
          </p:cNvPr>
          <p:cNvSpPr>
            <a:spLocks noGrp="1"/>
          </p:cNvSpPr>
          <p:nvPr>
            <p:ph type="ctrTitle"/>
          </p:nvPr>
        </p:nvSpPr>
        <p:spPr>
          <a:xfrm>
            <a:off x="0" y="-17127"/>
            <a:ext cx="12192000" cy="646331"/>
          </a:xfrm>
        </p:spPr>
        <p:txBody>
          <a:bodyPr anchor="ctr" anchorCtr="0">
            <a:normAutofit/>
          </a:bodyPr>
          <a:lstStyle/>
          <a:p>
            <a:r>
              <a:rPr lang="en-US" sz="2800" dirty="0">
                <a:solidFill>
                  <a:schemeClr val="bg1"/>
                </a:solidFill>
                <a:latin typeface="Baskerville Old Face" panose="02020602080505020303" pitchFamily="18" charset="0"/>
              </a:rPr>
              <a:t>Resources – KLEAP Accreditation File Building Self-Paced Training</a:t>
            </a:r>
          </a:p>
        </p:txBody>
      </p:sp>
    </p:spTree>
    <p:extLst>
      <p:ext uri="{BB962C8B-B14F-4D97-AF65-F5344CB8AC3E}">
        <p14:creationId xmlns:p14="http://schemas.microsoft.com/office/powerpoint/2010/main" val="2812639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3">
            <a:extLst>
              <a:ext uri="{FF2B5EF4-FFF2-40B4-BE49-F238E27FC236}">
                <a16:creationId xmlns:a16="http://schemas.microsoft.com/office/drawing/2014/main" id="{518DDF24-C411-4CB7-A945-9D613B39478B}"/>
              </a:ext>
              <a:ext uri="{C183D7F6-B498-43B3-948B-1728B52AA6E4}">
                <adec:decorative xmlns:adec="http://schemas.microsoft.com/office/drawing/2017/decorative" val="1"/>
              </a:ext>
            </a:extLst>
          </p:cNvPr>
          <p:cNvSpPr/>
          <p:nvPr/>
        </p:nvSpPr>
        <p:spPr>
          <a:xfrm rot="10800000">
            <a:off x="0" y="5775016"/>
            <a:ext cx="12192000" cy="100584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Document 3">
            <a:extLst>
              <a:ext uri="{FF2B5EF4-FFF2-40B4-BE49-F238E27FC236}">
                <a16:creationId xmlns:a16="http://schemas.microsoft.com/office/drawing/2014/main" id="{FC40898E-D173-4E14-AC2D-166B2B3ECB4A}"/>
              </a:ext>
              <a:ext uri="{C183D7F6-B498-43B3-948B-1728B52AA6E4}">
                <adec:decorative xmlns:adec="http://schemas.microsoft.com/office/drawing/2017/decorative" val="1"/>
              </a:ext>
            </a:extLst>
          </p:cNvPr>
          <p:cNvSpPr/>
          <p:nvPr/>
        </p:nvSpPr>
        <p:spPr>
          <a:xfrm rot="10800000">
            <a:off x="0" y="5852159"/>
            <a:ext cx="12192000" cy="100584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LEAP Logo">
            <a:extLst>
              <a:ext uri="{FF2B5EF4-FFF2-40B4-BE49-F238E27FC236}">
                <a16:creationId xmlns:a16="http://schemas.microsoft.com/office/drawing/2014/main" id="{80A5996F-99AF-4851-87D4-EB34224C3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245" y="4980986"/>
            <a:ext cx="1935063" cy="1787840"/>
          </a:xfrm>
          <a:prstGeom prst="rect">
            <a:avLst/>
          </a:prstGeom>
        </p:spPr>
      </p:pic>
      <p:sp>
        <p:nvSpPr>
          <p:cNvPr id="8" name="Rectangle 7">
            <a:extLst>
              <a:ext uri="{FF2B5EF4-FFF2-40B4-BE49-F238E27FC236}">
                <a16:creationId xmlns:a16="http://schemas.microsoft.com/office/drawing/2014/main" id="{ABE66572-E8B2-4254-882C-C8EC69FA6D93}"/>
              </a:ext>
              <a:ext uri="{C183D7F6-B498-43B3-948B-1728B52AA6E4}">
                <adec:decorative xmlns:adec="http://schemas.microsoft.com/office/drawing/2017/decorative" val="1"/>
              </a:ext>
            </a:extLst>
          </p:cNvPr>
          <p:cNvSpPr/>
          <p:nvPr/>
        </p:nvSpPr>
        <p:spPr>
          <a:xfrm>
            <a:off x="0" y="-24241"/>
            <a:ext cx="12192000" cy="646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bg1"/>
              </a:solidFill>
              <a:latin typeface="Baskerville Old Face" panose="02020602080505020303" pitchFamily="18" charset="0"/>
            </a:endParaRPr>
          </a:p>
        </p:txBody>
      </p:sp>
      <p:sp>
        <p:nvSpPr>
          <p:cNvPr id="7" name="Rectangle 6">
            <a:extLst>
              <a:ext uri="{FF2B5EF4-FFF2-40B4-BE49-F238E27FC236}">
                <a16:creationId xmlns:a16="http://schemas.microsoft.com/office/drawing/2014/main" id="{BCE15A27-26CE-47D8-986B-03EBCEBE03D6}"/>
              </a:ext>
            </a:extLst>
          </p:cNvPr>
          <p:cNvSpPr/>
          <p:nvPr/>
        </p:nvSpPr>
        <p:spPr>
          <a:xfrm>
            <a:off x="116222" y="767794"/>
            <a:ext cx="11959555" cy="1815882"/>
          </a:xfrm>
          <a:prstGeom prst="rect">
            <a:avLst/>
          </a:prstGeom>
          <a:noFill/>
        </p:spPr>
        <p:txBody>
          <a:bodyPr wrap="square" lIns="91440" tIns="45720" rIns="91440" bIns="45720">
            <a:spAutoFit/>
          </a:bodyPr>
          <a:lstStyle/>
          <a:p>
            <a:pPr algn="ctr"/>
            <a:r>
              <a:rPr lang="en-US" sz="2800" u="sng" dirty="0">
                <a:ln w="0"/>
                <a:effectLst>
                  <a:outerShdw blurRad="38100" dist="19050" dir="2700000" algn="tl" rotWithShape="0">
                    <a:schemeClr val="dk1">
                      <a:alpha val="40000"/>
                    </a:schemeClr>
                  </a:outerShdw>
                </a:effectLst>
                <a:latin typeface="Baskerville Old Face" panose="02020602080505020303" pitchFamily="18" charset="0"/>
              </a:rPr>
              <a:t>Mastering KLEAP Accreditation File Building Self-Paced Training</a:t>
            </a:r>
          </a:p>
          <a:p>
            <a:endParaRPr lang="en-US" sz="2800" u="sng" dirty="0">
              <a:ln w="0"/>
              <a:effectLst>
                <a:outerShdw blurRad="38100" dist="19050" dir="2700000" algn="tl" rotWithShape="0">
                  <a:schemeClr val="dk1">
                    <a:alpha val="40000"/>
                  </a:schemeClr>
                </a:outerShdw>
              </a:effectLst>
              <a:latin typeface="Baskerville Old Face" panose="02020602080505020303" pitchFamily="18" charset="0"/>
            </a:endParaRPr>
          </a:p>
          <a:p>
            <a:endParaRPr lang="en-US" sz="2800" u="sng" dirty="0">
              <a:ln w="0"/>
              <a:effectLst>
                <a:outerShdw blurRad="38100" dist="19050" dir="2700000" algn="tl" rotWithShape="0">
                  <a:schemeClr val="dk1">
                    <a:alpha val="40000"/>
                  </a:schemeClr>
                </a:outerShdw>
              </a:effectLst>
              <a:latin typeface="Baskerville Old Face" panose="02020602080505020303" pitchFamily="18" charset="0"/>
            </a:endParaRPr>
          </a:p>
          <a:p>
            <a:endParaRPr lang="en-US" sz="2800" dirty="0">
              <a:ln w="0"/>
              <a:effectLst>
                <a:outerShdw blurRad="38100" dist="19050" dir="2700000" algn="tl" rotWithShape="0">
                  <a:schemeClr val="dk1">
                    <a:alpha val="40000"/>
                  </a:schemeClr>
                </a:outerShdw>
              </a:effectLst>
              <a:latin typeface="Baskerville Old Face" panose="02020602080505020303" pitchFamily="18" charset="0"/>
            </a:endParaRPr>
          </a:p>
        </p:txBody>
      </p:sp>
      <p:pic>
        <p:nvPicPr>
          <p:cNvPr id="14338" name="Picture 2" descr="High Resolution Laptop Hd, HD Png Download - kindpng">
            <a:extLst>
              <a:ext uri="{FF2B5EF4-FFF2-40B4-BE49-F238E27FC236}">
                <a16:creationId xmlns:a16="http://schemas.microsoft.com/office/drawing/2014/main" id="{A74B8A27-5283-421E-8658-8FDE531DFDD1}"/>
              </a:ext>
            </a:extLst>
          </p:cNvPr>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22213" y="1196700"/>
            <a:ext cx="5909246" cy="41639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E108EA2-0CBF-49E8-A0A2-5DC68C621314}"/>
              </a:ext>
            </a:extLst>
          </p:cNvPr>
          <p:cNvSpPr/>
          <p:nvPr/>
        </p:nvSpPr>
        <p:spPr>
          <a:xfrm>
            <a:off x="5866136" y="1527279"/>
            <a:ext cx="3381054" cy="3785652"/>
          </a:xfrm>
          <a:prstGeom prst="rect">
            <a:avLst/>
          </a:prstGeom>
          <a:noFill/>
        </p:spPr>
        <p:txBody>
          <a:bodyPr wrap="none" lIns="91440" tIns="45720" rIns="91440" bIns="45720">
            <a:spAutoFit/>
          </a:bodyPr>
          <a:lstStyle/>
          <a:p>
            <a:r>
              <a:rPr lang="en-US" sz="1600" b="1" cap="none" spc="0" dirty="0">
                <a:ln w="0"/>
                <a:solidFill>
                  <a:schemeClr val="tx1"/>
                </a:solidFill>
                <a:effectLst>
                  <a:outerShdw blurRad="38100" dist="19050" dir="2700000" algn="tl" rotWithShape="0">
                    <a:schemeClr val="dk1">
                      <a:alpha val="40000"/>
                    </a:schemeClr>
                  </a:outerShdw>
                </a:effectLst>
                <a:highlight>
                  <a:srgbClr val="C0C0C0"/>
                </a:highlight>
                <a:latin typeface="Baskerville Old Face" panose="02020602080505020303" pitchFamily="18" charset="0"/>
              </a:rPr>
              <a:t>Adding Proofs to the Accreditation File</a:t>
            </a:r>
          </a:p>
          <a:p>
            <a:pPr marL="342900" indent="-342900">
              <a:buFont typeface="+mj-lt"/>
              <a:buAutoNum type="arabicPeriod" startAt="14"/>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Highlighting PFs</a:t>
            </a:r>
          </a:p>
          <a:p>
            <a:pPr marL="342900" indent="-342900">
              <a:buFont typeface="+mj-lt"/>
              <a:buAutoNum type="arabicPeriod" startAt="14"/>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Labeling PFs</a:t>
            </a:r>
          </a:p>
          <a:p>
            <a:pPr marL="342900" indent="-342900">
              <a:buFont typeface="+mj-lt"/>
              <a:buAutoNum type="arabicPeriod" startAt="14"/>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Tagging PFs</a:t>
            </a:r>
          </a:p>
          <a:p>
            <a:pPr marL="342900" indent="-342900">
              <a:buFont typeface="+mj-lt"/>
              <a:buAutoNum type="arabicPeriod" startAt="14"/>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Handling Multiple Page PFs</a:t>
            </a:r>
          </a:p>
          <a:p>
            <a:pPr marL="342900" indent="-342900">
              <a:buFont typeface="+mj-lt"/>
              <a:buAutoNum type="arabicPeriod" startAt="14"/>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Consistency with PFs</a:t>
            </a:r>
          </a:p>
          <a:p>
            <a:r>
              <a:rPr lang="en-US" sz="1600" b="1" dirty="0">
                <a:ln w="0"/>
                <a:effectLst>
                  <a:outerShdw blurRad="38100" dist="19050" dir="2700000" algn="tl" rotWithShape="0">
                    <a:schemeClr val="dk1">
                      <a:alpha val="40000"/>
                    </a:schemeClr>
                  </a:outerShdw>
                </a:effectLst>
                <a:highlight>
                  <a:srgbClr val="C0C0C0"/>
                </a:highlight>
                <a:latin typeface="Baskerville Old Face" panose="02020602080505020303" pitchFamily="18" charset="0"/>
              </a:rPr>
              <a:t>Adding Notes to the Accreditation File</a:t>
            </a:r>
          </a:p>
          <a:p>
            <a:pPr marL="342900" indent="-342900">
              <a:buFont typeface="+mj-lt"/>
              <a:buAutoNum type="arabicPeriod" startAt="19"/>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N/A By Function Notes</a:t>
            </a:r>
          </a:p>
          <a:p>
            <a:pPr marL="342900" indent="-342900">
              <a:buFont typeface="+mj-lt"/>
              <a:buAutoNum type="arabicPeriod" startAt="19"/>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No Occurrence Notes</a:t>
            </a:r>
          </a:p>
          <a:p>
            <a:pPr marL="342900" indent="-342900">
              <a:buFont typeface="+mj-lt"/>
              <a:buAutoNum type="arabicPeriod" startAt="19"/>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Interviews with SME Notes</a:t>
            </a:r>
          </a:p>
          <a:p>
            <a:r>
              <a:rPr lang="en-US" sz="1600" b="1" dirty="0">
                <a:ln w="0"/>
                <a:effectLst>
                  <a:outerShdw blurRad="38100" dist="19050" dir="2700000" algn="tl" rotWithShape="0">
                    <a:schemeClr val="dk1">
                      <a:alpha val="40000"/>
                    </a:schemeClr>
                  </a:outerShdw>
                </a:effectLst>
                <a:highlight>
                  <a:srgbClr val="C0C0C0"/>
                </a:highlight>
                <a:latin typeface="Baskerville Old Face" panose="02020602080505020303" pitchFamily="18" charset="0"/>
              </a:rPr>
              <a:t>Handling Remote File Review</a:t>
            </a:r>
          </a:p>
          <a:p>
            <a:pPr marL="342900" indent="-342900">
              <a:buFont typeface="+mj-lt"/>
              <a:buAutoNum type="arabicPeriod" startAt="22"/>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Remote File Review Procedures</a:t>
            </a:r>
          </a:p>
          <a:p>
            <a:r>
              <a:rPr lang="en-US" sz="1600" b="1" dirty="0">
                <a:ln w="0"/>
                <a:effectLst>
                  <a:outerShdw blurRad="38100" dist="19050" dir="2700000" algn="tl" rotWithShape="0">
                    <a:schemeClr val="dk1">
                      <a:alpha val="40000"/>
                    </a:schemeClr>
                  </a:outerShdw>
                </a:effectLst>
                <a:highlight>
                  <a:srgbClr val="C0C0C0"/>
                </a:highlight>
                <a:latin typeface="Baskerville Old Face" panose="02020602080505020303" pitchFamily="18" charset="0"/>
              </a:rPr>
              <a:t>Help &amp; Troubleshooting</a:t>
            </a:r>
          </a:p>
          <a:p>
            <a:pPr marL="342900" indent="-342900">
              <a:buFont typeface="+mj-lt"/>
              <a:buAutoNum type="arabicPeriod" startAt="23"/>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Printing K.S.A.’s to PDF</a:t>
            </a:r>
          </a:p>
          <a:p>
            <a:pPr marL="342900" indent="-342900">
              <a:buFont typeface="+mj-lt"/>
              <a:buAutoNum type="arabicPeriod" startAt="24"/>
            </a:pPr>
            <a:r>
              <a:rPr lang="en-US" sz="1600" dirty="0">
                <a:ln w="0"/>
                <a:effectLst>
                  <a:outerShdw blurRad="38100" dist="19050" dir="2700000" algn="tl" rotWithShape="0">
                    <a:schemeClr val="dk1">
                      <a:alpha val="40000"/>
                    </a:schemeClr>
                  </a:outerShdw>
                </a:effectLst>
                <a:latin typeface="Baskerville Old Face" panose="02020602080505020303" pitchFamily="18" charset="0"/>
              </a:rPr>
              <a:t>Removing Gridlines</a:t>
            </a:r>
          </a:p>
        </p:txBody>
      </p:sp>
      <p:pic>
        <p:nvPicPr>
          <p:cNvPr id="3" name="Picture 2" descr="KLEAP Logo">
            <a:extLst>
              <a:ext uri="{FF2B5EF4-FFF2-40B4-BE49-F238E27FC236}">
                <a16:creationId xmlns:a16="http://schemas.microsoft.com/office/drawing/2014/main" id="{2559C5ED-9968-42CA-9B9A-017513E11011}"/>
              </a:ext>
            </a:extLst>
          </p:cNvPr>
          <p:cNvPicPr>
            <a:picLocks noChangeAspect="1"/>
          </p:cNvPicPr>
          <p:nvPr/>
        </p:nvPicPr>
        <p:blipFill>
          <a:blip r:embed="rId5"/>
          <a:stretch>
            <a:fillRect/>
          </a:stretch>
        </p:blipFill>
        <p:spPr>
          <a:xfrm>
            <a:off x="948277" y="1641201"/>
            <a:ext cx="4059936" cy="2283714"/>
          </a:xfrm>
          <a:prstGeom prst="rect">
            <a:avLst/>
          </a:prstGeom>
        </p:spPr>
      </p:pic>
      <p:sp>
        <p:nvSpPr>
          <p:cNvPr id="2" name="Title 1">
            <a:extLst>
              <a:ext uri="{FF2B5EF4-FFF2-40B4-BE49-F238E27FC236}">
                <a16:creationId xmlns:a16="http://schemas.microsoft.com/office/drawing/2014/main" id="{3D11D5A8-7F0F-83EC-BB9E-81E4DA589F8D}"/>
              </a:ext>
            </a:extLst>
          </p:cNvPr>
          <p:cNvSpPr>
            <a:spLocks noGrp="1"/>
          </p:cNvSpPr>
          <p:nvPr>
            <p:ph type="ctrTitle"/>
          </p:nvPr>
        </p:nvSpPr>
        <p:spPr>
          <a:xfrm>
            <a:off x="0" y="-17127"/>
            <a:ext cx="12192000" cy="646331"/>
          </a:xfrm>
        </p:spPr>
        <p:txBody>
          <a:bodyPr anchor="ctr" anchorCtr="0">
            <a:normAutofit/>
          </a:bodyPr>
          <a:lstStyle/>
          <a:p>
            <a:r>
              <a:rPr lang="en-US" sz="2800" dirty="0">
                <a:solidFill>
                  <a:schemeClr val="bg1"/>
                </a:solidFill>
                <a:latin typeface="Baskerville Old Face" panose="02020602080505020303" pitchFamily="18" charset="0"/>
              </a:rPr>
              <a:t>Resources – KLEAP Accreditation File Building 2 Self-Paced Training</a:t>
            </a:r>
          </a:p>
        </p:txBody>
      </p:sp>
    </p:spTree>
    <p:extLst>
      <p:ext uri="{BB962C8B-B14F-4D97-AF65-F5344CB8AC3E}">
        <p14:creationId xmlns:p14="http://schemas.microsoft.com/office/powerpoint/2010/main" val="2353960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LEAP Website Print Screen">
            <a:extLst>
              <a:ext uri="{FF2B5EF4-FFF2-40B4-BE49-F238E27FC236}">
                <a16:creationId xmlns:a16="http://schemas.microsoft.com/office/drawing/2014/main" id="{54EC69E4-2112-47BB-8503-D3E7458D002B}"/>
              </a:ext>
            </a:extLst>
          </p:cNvPr>
          <p:cNvPicPr>
            <a:picLocks noChangeAspect="1"/>
          </p:cNvPicPr>
          <p:nvPr/>
        </p:nvPicPr>
        <p:blipFill rotWithShape="1">
          <a:blip r:embed="rId2"/>
          <a:srcRect l="25635" t="10792" r="20951" b="11233"/>
          <a:stretch/>
        </p:blipFill>
        <p:spPr>
          <a:xfrm>
            <a:off x="314556" y="651052"/>
            <a:ext cx="4886554" cy="5347411"/>
          </a:xfrm>
          <a:prstGeom prst="rect">
            <a:avLst/>
          </a:prstGeom>
        </p:spPr>
      </p:pic>
      <p:sp>
        <p:nvSpPr>
          <p:cNvPr id="5" name="Flowchart: Document 3">
            <a:extLst>
              <a:ext uri="{FF2B5EF4-FFF2-40B4-BE49-F238E27FC236}">
                <a16:creationId xmlns:a16="http://schemas.microsoft.com/office/drawing/2014/main" id="{518DDF24-C411-4CB7-A945-9D613B39478B}"/>
              </a:ext>
              <a:ext uri="{C183D7F6-B498-43B3-948B-1728B52AA6E4}">
                <adec:decorative xmlns:adec="http://schemas.microsoft.com/office/drawing/2017/decorative" val="1"/>
              </a:ext>
            </a:extLst>
          </p:cNvPr>
          <p:cNvSpPr/>
          <p:nvPr/>
        </p:nvSpPr>
        <p:spPr>
          <a:xfrm rot="10800000">
            <a:off x="0" y="5775016"/>
            <a:ext cx="12192000" cy="100584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Document 3">
            <a:extLst>
              <a:ext uri="{FF2B5EF4-FFF2-40B4-BE49-F238E27FC236}">
                <a16:creationId xmlns:a16="http://schemas.microsoft.com/office/drawing/2014/main" id="{FC40898E-D173-4E14-AC2D-166B2B3ECB4A}"/>
              </a:ext>
              <a:ext uri="{C183D7F6-B498-43B3-948B-1728B52AA6E4}">
                <adec:decorative xmlns:adec="http://schemas.microsoft.com/office/drawing/2017/decorative" val="1"/>
              </a:ext>
            </a:extLst>
          </p:cNvPr>
          <p:cNvSpPr/>
          <p:nvPr/>
        </p:nvSpPr>
        <p:spPr>
          <a:xfrm rot="10800000">
            <a:off x="0" y="5852159"/>
            <a:ext cx="12192000" cy="100584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LEAP Logo">
            <a:extLst>
              <a:ext uri="{FF2B5EF4-FFF2-40B4-BE49-F238E27FC236}">
                <a16:creationId xmlns:a16="http://schemas.microsoft.com/office/drawing/2014/main" id="{80A5996F-99AF-4851-87D4-EB34224C3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5245" y="4980986"/>
            <a:ext cx="1935063" cy="1787840"/>
          </a:xfrm>
          <a:prstGeom prst="rect">
            <a:avLst/>
          </a:prstGeom>
        </p:spPr>
      </p:pic>
      <p:sp>
        <p:nvSpPr>
          <p:cNvPr id="8" name="Rectangle 7">
            <a:extLst>
              <a:ext uri="{FF2B5EF4-FFF2-40B4-BE49-F238E27FC236}">
                <a16:creationId xmlns:a16="http://schemas.microsoft.com/office/drawing/2014/main" id="{ABE66572-E8B2-4254-882C-C8EC69FA6D93}"/>
              </a:ext>
              <a:ext uri="{C183D7F6-B498-43B3-948B-1728B52AA6E4}">
                <adec:decorative xmlns:adec="http://schemas.microsoft.com/office/drawing/2017/decorative" val="1"/>
              </a:ext>
            </a:extLst>
          </p:cNvPr>
          <p:cNvSpPr/>
          <p:nvPr/>
        </p:nvSpPr>
        <p:spPr>
          <a:xfrm>
            <a:off x="0" y="-24241"/>
            <a:ext cx="12192000" cy="646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bg1"/>
              </a:solidFill>
              <a:latin typeface="Baskerville Old Face" panose="02020602080505020303" pitchFamily="18" charset="0"/>
            </a:endParaRPr>
          </a:p>
        </p:txBody>
      </p:sp>
      <p:sp>
        <p:nvSpPr>
          <p:cNvPr id="7" name="Rectangle 6">
            <a:extLst>
              <a:ext uri="{FF2B5EF4-FFF2-40B4-BE49-F238E27FC236}">
                <a16:creationId xmlns:a16="http://schemas.microsoft.com/office/drawing/2014/main" id="{38E30832-5B25-41A8-B62A-392A483796E5}"/>
              </a:ext>
            </a:extLst>
          </p:cNvPr>
          <p:cNvSpPr/>
          <p:nvPr/>
        </p:nvSpPr>
        <p:spPr>
          <a:xfrm>
            <a:off x="5636300" y="1011784"/>
            <a:ext cx="6074099" cy="258532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latin typeface="Baskerville Old Face" panose="02020602080505020303" pitchFamily="18" charset="0"/>
              </a:rPr>
              <a:t>Grant Projects</a:t>
            </a:r>
          </a:p>
          <a:p>
            <a:pPr algn="ctr"/>
            <a:r>
              <a:rPr lang="en-US" sz="5400" b="1" cap="none" spc="0" dirty="0">
                <a:ln/>
                <a:effectLst/>
                <a:latin typeface="Baskerville Old Face" panose="02020602080505020303" pitchFamily="18" charset="0"/>
              </a:rPr>
              <a:t>Additional Resources</a:t>
            </a:r>
          </a:p>
          <a:p>
            <a:pPr algn="ctr"/>
            <a:r>
              <a:rPr lang="en-US" sz="5400" b="1" dirty="0">
                <a:ln/>
                <a:latin typeface="Baskerville Old Face" panose="02020602080505020303" pitchFamily="18" charset="0"/>
              </a:rPr>
              <a:t>Coming Soon</a:t>
            </a:r>
            <a:endParaRPr lang="en-US" sz="2800" b="1" dirty="0">
              <a:ln/>
              <a:latin typeface="Baskerville Old Face" panose="02020602080505020303" pitchFamily="18" charset="0"/>
            </a:endParaRPr>
          </a:p>
        </p:txBody>
      </p:sp>
      <p:sp>
        <p:nvSpPr>
          <p:cNvPr id="10" name="Arrow: Right 9">
            <a:extLst>
              <a:ext uri="{FF2B5EF4-FFF2-40B4-BE49-F238E27FC236}">
                <a16:creationId xmlns:a16="http://schemas.microsoft.com/office/drawing/2014/main" id="{7CCB62C8-23E4-4C6E-93A3-9ECD433083C1}"/>
              </a:ext>
              <a:ext uri="{C183D7F6-B498-43B3-948B-1728B52AA6E4}">
                <adec:decorative xmlns:adec="http://schemas.microsoft.com/office/drawing/2017/decorative" val="1"/>
              </a:ext>
            </a:extLst>
          </p:cNvPr>
          <p:cNvSpPr/>
          <p:nvPr/>
        </p:nvSpPr>
        <p:spPr>
          <a:xfrm>
            <a:off x="664882" y="4539704"/>
            <a:ext cx="365760" cy="182880"/>
          </a:xfrm>
          <a:prstGeom prst="rightArrow">
            <a:avLst/>
          </a:prstGeom>
          <a:solidFill>
            <a:srgbClr val="C000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Right 11">
            <a:extLst>
              <a:ext uri="{FF2B5EF4-FFF2-40B4-BE49-F238E27FC236}">
                <a16:creationId xmlns:a16="http://schemas.microsoft.com/office/drawing/2014/main" id="{8E48F339-93CB-4C2F-8F46-C669B3D7F4C2}"/>
              </a:ext>
              <a:ext uri="{C183D7F6-B498-43B3-948B-1728B52AA6E4}">
                <adec:decorative xmlns:adec="http://schemas.microsoft.com/office/drawing/2017/decorative" val="1"/>
              </a:ext>
            </a:extLst>
          </p:cNvPr>
          <p:cNvSpPr/>
          <p:nvPr/>
        </p:nvSpPr>
        <p:spPr>
          <a:xfrm>
            <a:off x="655588" y="4775740"/>
            <a:ext cx="365760" cy="182880"/>
          </a:xfrm>
          <a:prstGeom prst="rightArrow">
            <a:avLst/>
          </a:prstGeom>
          <a:solidFill>
            <a:srgbClr val="C000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Right 12">
            <a:extLst>
              <a:ext uri="{FF2B5EF4-FFF2-40B4-BE49-F238E27FC236}">
                <a16:creationId xmlns:a16="http://schemas.microsoft.com/office/drawing/2014/main" id="{5D2AA6A0-8829-4C05-A08F-5895525DB780}"/>
              </a:ext>
              <a:ext uri="{C183D7F6-B498-43B3-948B-1728B52AA6E4}">
                <adec:decorative xmlns:adec="http://schemas.microsoft.com/office/drawing/2017/decorative" val="1"/>
              </a:ext>
            </a:extLst>
          </p:cNvPr>
          <p:cNvSpPr/>
          <p:nvPr/>
        </p:nvSpPr>
        <p:spPr>
          <a:xfrm>
            <a:off x="651872" y="5045231"/>
            <a:ext cx="365760" cy="182880"/>
          </a:xfrm>
          <a:prstGeom prst="rightArrow">
            <a:avLst/>
          </a:prstGeom>
          <a:solidFill>
            <a:srgbClr val="C000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Right 13">
            <a:extLst>
              <a:ext uri="{FF2B5EF4-FFF2-40B4-BE49-F238E27FC236}">
                <a16:creationId xmlns:a16="http://schemas.microsoft.com/office/drawing/2014/main" id="{7B42174B-7C65-4F61-A711-3B9F61379FC1}"/>
              </a:ext>
              <a:ext uri="{C183D7F6-B498-43B3-948B-1728B52AA6E4}">
                <adec:decorative xmlns:adec="http://schemas.microsoft.com/office/drawing/2017/decorative" val="1"/>
              </a:ext>
            </a:extLst>
          </p:cNvPr>
          <p:cNvSpPr/>
          <p:nvPr/>
        </p:nvSpPr>
        <p:spPr>
          <a:xfrm>
            <a:off x="657968" y="5321986"/>
            <a:ext cx="365760" cy="182880"/>
          </a:xfrm>
          <a:prstGeom prst="rightArrow">
            <a:avLst/>
          </a:prstGeom>
          <a:solidFill>
            <a:srgbClr val="C000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9809E2B-B703-4457-B068-2647A0CC25CA}"/>
              </a:ext>
            </a:extLst>
          </p:cNvPr>
          <p:cNvSpPr/>
          <p:nvPr/>
        </p:nvSpPr>
        <p:spPr>
          <a:xfrm>
            <a:off x="4288154" y="4430374"/>
            <a:ext cx="3203121" cy="338554"/>
          </a:xfrm>
          <a:prstGeom prst="rect">
            <a:avLst/>
          </a:prstGeom>
          <a:noFill/>
        </p:spPr>
        <p:txBody>
          <a:bodyPr wrap="none" lIns="91440" tIns="45720" rIns="91440" bIns="45720">
            <a:spAutoFit/>
          </a:bodyPr>
          <a:lstStyle/>
          <a:p>
            <a:r>
              <a:rPr lang="en-US" sz="1600" b="0" cap="none" spc="0" dirty="0">
                <a:ln w="0"/>
                <a:solidFill>
                  <a:srgbClr val="C00000"/>
                </a:solidFill>
                <a:effectLst>
                  <a:outerShdw blurRad="38100" dist="19050" dir="2700000" algn="tl" rotWithShape="0">
                    <a:schemeClr val="dk1">
                      <a:alpha val="40000"/>
                    </a:schemeClr>
                  </a:outerShdw>
                </a:effectLst>
                <a:latin typeface="Baskerville Old Face" panose="02020602080505020303" pitchFamily="18" charset="0"/>
              </a:rPr>
              <a:t>Anticipated Release Date: Sept. 2025</a:t>
            </a:r>
          </a:p>
        </p:txBody>
      </p:sp>
      <p:sp>
        <p:nvSpPr>
          <p:cNvPr id="15" name="Rectangle 14">
            <a:extLst>
              <a:ext uri="{FF2B5EF4-FFF2-40B4-BE49-F238E27FC236}">
                <a16:creationId xmlns:a16="http://schemas.microsoft.com/office/drawing/2014/main" id="{AAC4517B-1A97-4CFB-8223-930C70B5ED84}"/>
              </a:ext>
            </a:extLst>
          </p:cNvPr>
          <p:cNvSpPr/>
          <p:nvPr/>
        </p:nvSpPr>
        <p:spPr>
          <a:xfrm>
            <a:off x="4301568" y="4692499"/>
            <a:ext cx="3203121" cy="338554"/>
          </a:xfrm>
          <a:prstGeom prst="rect">
            <a:avLst/>
          </a:prstGeom>
          <a:noFill/>
        </p:spPr>
        <p:txBody>
          <a:bodyPr wrap="none" lIns="91440" tIns="45720" rIns="91440" bIns="45720">
            <a:spAutoFit/>
          </a:bodyPr>
          <a:lstStyle/>
          <a:p>
            <a:r>
              <a:rPr lang="en-US" sz="1600" b="0" cap="none" spc="0" dirty="0">
                <a:ln w="0"/>
                <a:solidFill>
                  <a:srgbClr val="C00000"/>
                </a:solidFill>
                <a:effectLst>
                  <a:outerShdw blurRad="38100" dist="19050" dir="2700000" algn="tl" rotWithShape="0">
                    <a:schemeClr val="dk1">
                      <a:alpha val="40000"/>
                    </a:schemeClr>
                  </a:outerShdw>
                </a:effectLst>
                <a:latin typeface="Baskerville Old Face" panose="02020602080505020303" pitchFamily="18" charset="0"/>
              </a:rPr>
              <a:t>Anticipated Release Date: Sept. 2026</a:t>
            </a:r>
          </a:p>
        </p:txBody>
      </p:sp>
      <p:sp>
        <p:nvSpPr>
          <p:cNvPr id="16" name="Rectangle 15">
            <a:extLst>
              <a:ext uri="{FF2B5EF4-FFF2-40B4-BE49-F238E27FC236}">
                <a16:creationId xmlns:a16="http://schemas.microsoft.com/office/drawing/2014/main" id="{7DEE5C3A-25BE-42D4-9493-62CFADF4E4FB}"/>
              </a:ext>
            </a:extLst>
          </p:cNvPr>
          <p:cNvSpPr/>
          <p:nvPr/>
        </p:nvSpPr>
        <p:spPr>
          <a:xfrm>
            <a:off x="4293035" y="4976569"/>
            <a:ext cx="3187091" cy="338554"/>
          </a:xfrm>
          <a:prstGeom prst="rect">
            <a:avLst/>
          </a:prstGeom>
          <a:noFill/>
        </p:spPr>
        <p:txBody>
          <a:bodyPr wrap="none" lIns="91440" tIns="45720" rIns="91440" bIns="45720">
            <a:spAutoFit/>
          </a:bodyPr>
          <a:lstStyle/>
          <a:p>
            <a:r>
              <a:rPr lang="en-US" sz="1600" b="0" cap="none" spc="0" dirty="0">
                <a:ln w="0"/>
                <a:solidFill>
                  <a:srgbClr val="C00000"/>
                </a:solidFill>
                <a:effectLst>
                  <a:outerShdw blurRad="38100" dist="19050" dir="2700000" algn="tl" rotWithShape="0">
                    <a:schemeClr val="dk1">
                      <a:alpha val="40000"/>
                    </a:schemeClr>
                  </a:outerShdw>
                </a:effectLst>
                <a:latin typeface="Baskerville Old Face" panose="02020602080505020303" pitchFamily="18" charset="0"/>
              </a:rPr>
              <a:t>Anticipated Release Date: Mar. 2026</a:t>
            </a:r>
          </a:p>
        </p:txBody>
      </p:sp>
      <p:sp>
        <p:nvSpPr>
          <p:cNvPr id="17" name="Rectangle 16">
            <a:extLst>
              <a:ext uri="{FF2B5EF4-FFF2-40B4-BE49-F238E27FC236}">
                <a16:creationId xmlns:a16="http://schemas.microsoft.com/office/drawing/2014/main" id="{91237CEE-7BD4-48BA-B738-13D3B31B4C77}"/>
              </a:ext>
            </a:extLst>
          </p:cNvPr>
          <p:cNvSpPr/>
          <p:nvPr/>
        </p:nvSpPr>
        <p:spPr>
          <a:xfrm>
            <a:off x="4306446" y="5246010"/>
            <a:ext cx="3180679" cy="338554"/>
          </a:xfrm>
          <a:prstGeom prst="rect">
            <a:avLst/>
          </a:prstGeom>
          <a:noFill/>
        </p:spPr>
        <p:txBody>
          <a:bodyPr wrap="none" lIns="91440" tIns="45720" rIns="91440" bIns="45720">
            <a:spAutoFit/>
          </a:bodyPr>
          <a:lstStyle/>
          <a:p>
            <a:r>
              <a:rPr lang="en-US" sz="1600" b="0" cap="none" spc="0" dirty="0">
                <a:ln w="0"/>
                <a:solidFill>
                  <a:srgbClr val="C00000"/>
                </a:solidFill>
                <a:effectLst>
                  <a:outerShdw blurRad="38100" dist="19050" dir="2700000" algn="tl" rotWithShape="0">
                    <a:schemeClr val="dk1">
                      <a:alpha val="40000"/>
                    </a:schemeClr>
                  </a:outerShdw>
                </a:effectLst>
                <a:latin typeface="Baskerville Old Face" panose="02020602080505020303" pitchFamily="18" charset="0"/>
              </a:rPr>
              <a:t>Anticipated Release Date: Dec. 2025</a:t>
            </a:r>
          </a:p>
        </p:txBody>
      </p:sp>
      <p:sp>
        <p:nvSpPr>
          <p:cNvPr id="2" name="Title 1">
            <a:extLst>
              <a:ext uri="{FF2B5EF4-FFF2-40B4-BE49-F238E27FC236}">
                <a16:creationId xmlns:a16="http://schemas.microsoft.com/office/drawing/2014/main" id="{CC77CC30-DF0A-56E8-C4F8-0BC22152BC65}"/>
              </a:ext>
            </a:extLst>
          </p:cNvPr>
          <p:cNvSpPr>
            <a:spLocks noGrp="1"/>
          </p:cNvSpPr>
          <p:nvPr>
            <p:ph type="ctrTitle"/>
          </p:nvPr>
        </p:nvSpPr>
        <p:spPr>
          <a:xfrm>
            <a:off x="0" y="-17127"/>
            <a:ext cx="12192000" cy="646331"/>
          </a:xfrm>
        </p:spPr>
        <p:txBody>
          <a:bodyPr anchor="ctr" anchorCtr="0">
            <a:normAutofit/>
          </a:bodyPr>
          <a:lstStyle/>
          <a:p>
            <a:r>
              <a:rPr lang="en-US" sz="2800" dirty="0">
                <a:solidFill>
                  <a:schemeClr val="bg1"/>
                </a:solidFill>
                <a:latin typeface="Baskerville Old Face" panose="02020602080505020303" pitchFamily="18" charset="0"/>
              </a:rPr>
              <a:t>KLEAP Update – Grant Projects</a:t>
            </a:r>
          </a:p>
        </p:txBody>
      </p:sp>
    </p:spTree>
    <p:extLst>
      <p:ext uri="{BB962C8B-B14F-4D97-AF65-F5344CB8AC3E}">
        <p14:creationId xmlns:p14="http://schemas.microsoft.com/office/powerpoint/2010/main" val="1967285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dward Campus">
            <a:extLst>
              <a:ext uri="{FF2B5EF4-FFF2-40B4-BE49-F238E27FC236}">
                <a16:creationId xmlns:a16="http://schemas.microsoft.com/office/drawing/2014/main" id="{9D9FE175-FB2E-462C-9C04-1F73AFE87671}"/>
              </a:ext>
            </a:extLst>
          </p:cNvPr>
          <p:cNvPicPr>
            <a:picLocks noChangeAspect="1"/>
          </p:cNvPicPr>
          <p:nvPr/>
        </p:nvPicPr>
        <p:blipFill rotWithShape="1">
          <a:blip r:embed="rId2">
            <a:extLst>
              <a:ext uri="{28A0092B-C50C-407E-A947-70E740481C1C}">
                <a14:useLocalDpi xmlns:a14="http://schemas.microsoft.com/office/drawing/2010/main" val="0"/>
              </a:ext>
            </a:extLst>
          </a:blip>
          <a:srcRect t="6388"/>
          <a:stretch/>
        </p:blipFill>
        <p:spPr>
          <a:xfrm>
            <a:off x="-1858" y="580063"/>
            <a:ext cx="12188952" cy="6127594"/>
          </a:xfrm>
          <a:prstGeom prst="rect">
            <a:avLst/>
          </a:prstGeom>
        </p:spPr>
      </p:pic>
      <p:sp>
        <p:nvSpPr>
          <p:cNvPr id="5" name="Flowchart: Document 3">
            <a:extLst>
              <a:ext uri="{FF2B5EF4-FFF2-40B4-BE49-F238E27FC236}">
                <a16:creationId xmlns:a16="http://schemas.microsoft.com/office/drawing/2014/main" id="{518DDF24-C411-4CB7-A945-9D613B39478B}"/>
              </a:ext>
              <a:ext uri="{C183D7F6-B498-43B3-948B-1728B52AA6E4}">
                <adec:decorative xmlns:adec="http://schemas.microsoft.com/office/drawing/2017/decorative" val="1"/>
              </a:ext>
            </a:extLst>
          </p:cNvPr>
          <p:cNvSpPr/>
          <p:nvPr/>
        </p:nvSpPr>
        <p:spPr>
          <a:xfrm rot="10800000">
            <a:off x="0" y="5775016"/>
            <a:ext cx="12192000" cy="100584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Document 3">
            <a:extLst>
              <a:ext uri="{FF2B5EF4-FFF2-40B4-BE49-F238E27FC236}">
                <a16:creationId xmlns:a16="http://schemas.microsoft.com/office/drawing/2014/main" id="{FC40898E-D173-4E14-AC2D-166B2B3ECB4A}"/>
              </a:ext>
              <a:ext uri="{C183D7F6-B498-43B3-948B-1728B52AA6E4}">
                <adec:decorative xmlns:adec="http://schemas.microsoft.com/office/drawing/2017/decorative" val="1"/>
              </a:ext>
            </a:extLst>
          </p:cNvPr>
          <p:cNvSpPr/>
          <p:nvPr/>
        </p:nvSpPr>
        <p:spPr>
          <a:xfrm rot="10800000">
            <a:off x="0" y="5852159"/>
            <a:ext cx="12192000" cy="100584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BE66572-E8B2-4254-882C-C8EC69FA6D93}"/>
              </a:ext>
              <a:ext uri="{C183D7F6-B498-43B3-948B-1728B52AA6E4}">
                <adec:decorative xmlns:adec="http://schemas.microsoft.com/office/drawing/2017/decorative" val="1"/>
              </a:ext>
            </a:extLst>
          </p:cNvPr>
          <p:cNvSpPr/>
          <p:nvPr/>
        </p:nvSpPr>
        <p:spPr>
          <a:xfrm>
            <a:off x="0" y="-24241"/>
            <a:ext cx="12192000" cy="646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accent4">
                  <a:lumMod val="60000"/>
                  <a:lumOff val="40000"/>
                </a:schemeClr>
              </a:solidFill>
              <a:latin typeface="Baskerville Old Face" panose="02020602080505020303" pitchFamily="18" charset="0"/>
            </a:endParaRPr>
          </a:p>
        </p:txBody>
      </p:sp>
      <p:sp>
        <p:nvSpPr>
          <p:cNvPr id="14" name="Rectangle 13">
            <a:extLst>
              <a:ext uri="{FF2B5EF4-FFF2-40B4-BE49-F238E27FC236}">
                <a16:creationId xmlns:a16="http://schemas.microsoft.com/office/drawing/2014/main" id="{948A385B-355B-4866-8033-96CDA1CBA6AF}"/>
              </a:ext>
            </a:extLst>
          </p:cNvPr>
          <p:cNvSpPr/>
          <p:nvPr/>
        </p:nvSpPr>
        <p:spPr>
          <a:xfrm>
            <a:off x="2888674" y="784490"/>
            <a:ext cx="7680960" cy="2616101"/>
          </a:xfrm>
          <a:prstGeom prst="rect">
            <a:avLst/>
          </a:prstGeom>
          <a:noFill/>
        </p:spPr>
        <p:txBody>
          <a:bodyPr wrap="square" lIns="91440" tIns="45720" rIns="91440" bIns="45720">
            <a:spAutoFit/>
          </a:bodyPr>
          <a:lstStyle/>
          <a:p>
            <a:pPr algn="ctr"/>
            <a:r>
              <a:rPr lang="en-US" sz="4400" b="1" dirty="0">
                <a:ln w="0"/>
                <a:solidFill>
                  <a:schemeClr val="accent4">
                    <a:lumMod val="20000"/>
                    <a:lumOff val="80000"/>
                  </a:schemeClr>
                </a:solidFill>
                <a:latin typeface="Baskerville Old Face" panose="02020602080505020303" pitchFamily="18" charset="0"/>
              </a:rPr>
              <a:t>3-Day Training Conference</a:t>
            </a:r>
          </a:p>
          <a:p>
            <a:pPr algn="ctr"/>
            <a:r>
              <a:rPr lang="en-US" sz="4400" b="1" dirty="0">
                <a:ln w="0"/>
                <a:solidFill>
                  <a:schemeClr val="accent4">
                    <a:lumMod val="20000"/>
                    <a:lumOff val="80000"/>
                  </a:schemeClr>
                </a:solidFill>
                <a:latin typeface="Baskerville Old Face" panose="02020602080505020303" pitchFamily="18" charset="0"/>
              </a:rPr>
              <a:t>March 9</a:t>
            </a:r>
            <a:r>
              <a:rPr lang="en-US" sz="4400" b="1" baseline="30000" dirty="0">
                <a:ln w="0"/>
                <a:solidFill>
                  <a:schemeClr val="accent4">
                    <a:lumMod val="20000"/>
                    <a:lumOff val="80000"/>
                  </a:schemeClr>
                </a:solidFill>
                <a:latin typeface="Baskerville Old Face" panose="02020602080505020303" pitchFamily="18" charset="0"/>
              </a:rPr>
              <a:t>th -</a:t>
            </a:r>
            <a:r>
              <a:rPr lang="en-US" sz="4400" b="1" dirty="0">
                <a:ln w="0"/>
                <a:solidFill>
                  <a:schemeClr val="accent4">
                    <a:lumMod val="20000"/>
                    <a:lumOff val="80000"/>
                  </a:schemeClr>
                </a:solidFill>
                <a:latin typeface="Baskerville Old Face" panose="02020602080505020303" pitchFamily="18" charset="0"/>
              </a:rPr>
              <a:t>11</a:t>
            </a:r>
            <a:r>
              <a:rPr lang="en-US" sz="4400" b="1" baseline="30000" dirty="0">
                <a:ln w="0"/>
                <a:solidFill>
                  <a:schemeClr val="accent4">
                    <a:lumMod val="20000"/>
                    <a:lumOff val="80000"/>
                  </a:schemeClr>
                </a:solidFill>
                <a:latin typeface="Baskerville Old Face" panose="02020602080505020303" pitchFamily="18" charset="0"/>
              </a:rPr>
              <a:t>th</a:t>
            </a:r>
            <a:r>
              <a:rPr lang="en-US" sz="4400" b="1">
                <a:ln w="0"/>
                <a:solidFill>
                  <a:schemeClr val="accent4">
                    <a:lumMod val="20000"/>
                    <a:lumOff val="80000"/>
                  </a:schemeClr>
                </a:solidFill>
                <a:latin typeface="Baskerville Old Face" panose="02020602080505020303" pitchFamily="18" charset="0"/>
              </a:rPr>
              <a:t>, 2026</a:t>
            </a:r>
            <a:endParaRPr lang="en-US" sz="4400" b="1" dirty="0">
              <a:ln w="0"/>
              <a:solidFill>
                <a:schemeClr val="accent4">
                  <a:lumMod val="20000"/>
                  <a:lumOff val="80000"/>
                </a:schemeClr>
              </a:solidFill>
              <a:latin typeface="Baskerville Old Face" panose="02020602080505020303" pitchFamily="18" charset="0"/>
            </a:endParaRPr>
          </a:p>
          <a:p>
            <a:pPr algn="ctr"/>
            <a:r>
              <a:rPr lang="en-US" sz="1600" dirty="0">
                <a:ln w="0"/>
                <a:solidFill>
                  <a:schemeClr val="bg1"/>
                </a:solidFill>
                <a:latin typeface="Baskerville Old Face" panose="02020602080505020303" pitchFamily="18" charset="0"/>
              </a:rPr>
              <a:t>University of Kansas Edwards Campus</a:t>
            </a:r>
          </a:p>
          <a:p>
            <a:pPr algn="ctr"/>
            <a:r>
              <a:rPr lang="en-US" sz="1600" dirty="0">
                <a:ln w="0"/>
                <a:solidFill>
                  <a:schemeClr val="bg1"/>
                </a:solidFill>
                <a:latin typeface="Baskerville Old Face" panose="02020602080505020303" pitchFamily="18" charset="0"/>
              </a:rPr>
              <a:t>12600 Quivira Road</a:t>
            </a:r>
          </a:p>
          <a:p>
            <a:pPr algn="ctr"/>
            <a:r>
              <a:rPr lang="en-US" sz="1600" dirty="0">
                <a:ln w="0"/>
                <a:solidFill>
                  <a:schemeClr val="bg1"/>
                </a:solidFill>
                <a:latin typeface="Baskerville Old Face" panose="02020602080505020303" pitchFamily="18" charset="0"/>
              </a:rPr>
              <a:t>Overland Park, KS 66213</a:t>
            </a:r>
          </a:p>
          <a:p>
            <a:pPr algn="ctr"/>
            <a:endParaRPr lang="en-US" sz="2800" b="1" dirty="0">
              <a:ln w="0"/>
              <a:solidFill>
                <a:schemeClr val="bg1"/>
              </a:solidFill>
              <a:latin typeface="Baskerville Old Face" panose="02020602080505020303" pitchFamily="18" charset="0"/>
            </a:endParaRPr>
          </a:p>
        </p:txBody>
      </p:sp>
      <p:pic>
        <p:nvPicPr>
          <p:cNvPr id="11" name="Picture 10" descr="KLEAP Logo">
            <a:extLst>
              <a:ext uri="{FF2B5EF4-FFF2-40B4-BE49-F238E27FC236}">
                <a16:creationId xmlns:a16="http://schemas.microsoft.com/office/drawing/2014/main" id="{80A5996F-99AF-4851-87D4-EB34224C3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586" y="726403"/>
            <a:ext cx="2743200" cy="2534492"/>
          </a:xfrm>
          <a:prstGeom prst="rect">
            <a:avLst/>
          </a:prstGeom>
        </p:spPr>
      </p:pic>
      <p:sp>
        <p:nvSpPr>
          <p:cNvPr id="2" name="Title 1">
            <a:extLst>
              <a:ext uri="{FF2B5EF4-FFF2-40B4-BE49-F238E27FC236}">
                <a16:creationId xmlns:a16="http://schemas.microsoft.com/office/drawing/2014/main" id="{59C759DE-AFF1-988A-9B55-85529A1C6776}"/>
              </a:ext>
            </a:extLst>
          </p:cNvPr>
          <p:cNvSpPr>
            <a:spLocks noGrp="1"/>
          </p:cNvSpPr>
          <p:nvPr>
            <p:ph type="ctrTitle"/>
          </p:nvPr>
        </p:nvSpPr>
        <p:spPr>
          <a:xfrm>
            <a:off x="0" y="-12184"/>
            <a:ext cx="12192000" cy="646331"/>
          </a:xfrm>
        </p:spPr>
        <p:txBody>
          <a:bodyPr anchor="ctr" anchorCtr="0">
            <a:normAutofit/>
          </a:bodyPr>
          <a:lstStyle/>
          <a:p>
            <a:r>
              <a:rPr lang="en-US" sz="2800" dirty="0">
                <a:solidFill>
                  <a:schemeClr val="bg1"/>
                </a:solidFill>
                <a:latin typeface="Baskerville Old Face" panose="02020602080505020303" pitchFamily="18" charset="0"/>
              </a:rPr>
              <a:t>Save the Date</a:t>
            </a:r>
          </a:p>
        </p:txBody>
      </p:sp>
    </p:spTree>
    <p:extLst>
      <p:ext uri="{BB962C8B-B14F-4D97-AF65-F5344CB8AC3E}">
        <p14:creationId xmlns:p14="http://schemas.microsoft.com/office/powerpoint/2010/main" val="1643813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3-Day Conference Committee volunteers Needed">
            <a:extLst>
              <a:ext uri="{FF2B5EF4-FFF2-40B4-BE49-F238E27FC236}">
                <a16:creationId xmlns:a16="http://schemas.microsoft.com/office/drawing/2014/main" id="{9D9FE175-FB2E-462C-9C04-1F73AFE87671}"/>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6388"/>
          <a:stretch/>
        </p:blipFill>
        <p:spPr>
          <a:xfrm>
            <a:off x="0" y="622090"/>
            <a:ext cx="12188952" cy="6127594"/>
          </a:xfrm>
          <a:prstGeom prst="rect">
            <a:avLst/>
          </a:prstGeom>
        </p:spPr>
      </p:pic>
      <p:sp>
        <p:nvSpPr>
          <p:cNvPr id="5" name="Flowchart: Document 3">
            <a:extLst>
              <a:ext uri="{FF2B5EF4-FFF2-40B4-BE49-F238E27FC236}">
                <a16:creationId xmlns:a16="http://schemas.microsoft.com/office/drawing/2014/main" id="{518DDF24-C411-4CB7-A945-9D613B39478B}"/>
              </a:ext>
              <a:ext uri="{C183D7F6-B498-43B3-948B-1728B52AA6E4}">
                <adec:decorative xmlns:adec="http://schemas.microsoft.com/office/drawing/2017/decorative" val="1"/>
              </a:ext>
            </a:extLst>
          </p:cNvPr>
          <p:cNvSpPr/>
          <p:nvPr/>
        </p:nvSpPr>
        <p:spPr>
          <a:xfrm rot="10800000">
            <a:off x="0" y="5775016"/>
            <a:ext cx="12192000" cy="100584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Document 3">
            <a:extLst>
              <a:ext uri="{FF2B5EF4-FFF2-40B4-BE49-F238E27FC236}">
                <a16:creationId xmlns:a16="http://schemas.microsoft.com/office/drawing/2014/main" id="{FC40898E-D173-4E14-AC2D-166B2B3ECB4A}"/>
              </a:ext>
              <a:ext uri="{C183D7F6-B498-43B3-948B-1728B52AA6E4}">
                <adec:decorative xmlns:adec="http://schemas.microsoft.com/office/drawing/2017/decorative" val="1"/>
              </a:ext>
            </a:extLst>
          </p:cNvPr>
          <p:cNvSpPr/>
          <p:nvPr/>
        </p:nvSpPr>
        <p:spPr>
          <a:xfrm rot="10800000">
            <a:off x="0" y="5852159"/>
            <a:ext cx="12192000" cy="100584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BE66572-E8B2-4254-882C-C8EC69FA6D93}"/>
              </a:ext>
              <a:ext uri="{C183D7F6-B498-43B3-948B-1728B52AA6E4}">
                <adec:decorative xmlns:adec="http://schemas.microsoft.com/office/drawing/2017/decorative" val="1"/>
              </a:ext>
            </a:extLst>
          </p:cNvPr>
          <p:cNvSpPr/>
          <p:nvPr/>
        </p:nvSpPr>
        <p:spPr>
          <a:xfrm>
            <a:off x="0" y="-24241"/>
            <a:ext cx="12192000" cy="646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bg1"/>
              </a:solidFill>
              <a:latin typeface="Baskerville Old Face" panose="02020602080505020303" pitchFamily="18" charset="0"/>
            </a:endParaRPr>
          </a:p>
        </p:txBody>
      </p:sp>
      <p:sp>
        <p:nvSpPr>
          <p:cNvPr id="14" name="Rectangle 13">
            <a:extLst>
              <a:ext uri="{FF2B5EF4-FFF2-40B4-BE49-F238E27FC236}">
                <a16:creationId xmlns:a16="http://schemas.microsoft.com/office/drawing/2014/main" id="{948A385B-355B-4866-8033-96CDA1CBA6AF}"/>
              </a:ext>
            </a:extLst>
          </p:cNvPr>
          <p:cNvSpPr/>
          <p:nvPr/>
        </p:nvSpPr>
        <p:spPr>
          <a:xfrm>
            <a:off x="1524" y="2031042"/>
            <a:ext cx="12188952" cy="646331"/>
          </a:xfrm>
          <a:prstGeom prst="rect">
            <a:avLst/>
          </a:prstGeom>
          <a:solidFill>
            <a:schemeClr val="tx1">
              <a:lumMod val="50000"/>
              <a:lumOff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91440" tIns="45720" rIns="91440" bIns="45720">
            <a:spAutoFit/>
          </a:bodyPr>
          <a:lstStyle/>
          <a:p>
            <a:pPr algn="ctr"/>
            <a:r>
              <a:rPr lang="en-US" sz="3600" b="1" dirty="0">
                <a:ln w="0"/>
                <a:blipFill dpi="0" rotWithShape="1">
                  <a:blip r:embed="rId4">
                    <a:extLst>
                      <a:ext uri="{28A0092B-C50C-407E-A947-70E740481C1C}">
                        <a14:useLocalDpi xmlns:a14="http://schemas.microsoft.com/office/drawing/2010/main" val="0"/>
                      </a:ext>
                    </a:extLst>
                  </a:blip>
                  <a:srcRect/>
                  <a:stretch>
                    <a:fillRect/>
                  </a:stretch>
                </a:blipFill>
                <a:latin typeface="Baskerville Old Face" panose="02020602080505020303" pitchFamily="18" charset="0"/>
              </a:rPr>
              <a:t>3-Day Conference Committee Volunteers Needed!</a:t>
            </a:r>
          </a:p>
        </p:txBody>
      </p:sp>
      <p:pic>
        <p:nvPicPr>
          <p:cNvPr id="11" name="Picture 10" descr="KLEAP Logo">
            <a:extLst>
              <a:ext uri="{FF2B5EF4-FFF2-40B4-BE49-F238E27FC236}">
                <a16:creationId xmlns:a16="http://schemas.microsoft.com/office/drawing/2014/main" id="{80A5996F-99AF-4851-87D4-EB34224C3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9540" y="629204"/>
            <a:ext cx="1491578" cy="1378096"/>
          </a:xfrm>
          <a:prstGeom prst="rect">
            <a:avLst/>
          </a:prstGeom>
        </p:spPr>
      </p:pic>
      <p:sp>
        <p:nvSpPr>
          <p:cNvPr id="9" name="Rectangle 8">
            <a:extLst>
              <a:ext uri="{FF2B5EF4-FFF2-40B4-BE49-F238E27FC236}">
                <a16:creationId xmlns:a16="http://schemas.microsoft.com/office/drawing/2014/main" id="{7A88B2FE-A6F2-4256-9FB7-046B1003A633}"/>
              </a:ext>
            </a:extLst>
          </p:cNvPr>
          <p:cNvSpPr/>
          <p:nvPr/>
        </p:nvSpPr>
        <p:spPr>
          <a:xfrm>
            <a:off x="-4017" y="2927247"/>
            <a:ext cx="12188952" cy="1200329"/>
          </a:xfrm>
          <a:prstGeom prst="rect">
            <a:avLst/>
          </a:prstGeom>
          <a:solidFill>
            <a:schemeClr val="tx1">
              <a:lumMod val="75000"/>
              <a:lumOff val="2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91440" tIns="45720" rIns="91440" bIns="45720">
            <a:spAutoFit/>
          </a:bodyPr>
          <a:lstStyle/>
          <a:p>
            <a:pPr algn="ctr"/>
            <a:r>
              <a:rPr lang="en-US" sz="3600" b="1" dirty="0">
                <a:ln w="0"/>
                <a:blipFill dpi="0" rotWithShape="1">
                  <a:blip r:embed="rId6">
                    <a:extLst>
                      <a:ext uri="{28A0092B-C50C-407E-A947-70E740481C1C}">
                        <a14:useLocalDpi xmlns:a14="http://schemas.microsoft.com/office/drawing/2010/main" val="0"/>
                      </a:ext>
                    </a:extLst>
                  </a:blip>
                  <a:srcRect/>
                  <a:stretch>
                    <a:fillRect/>
                  </a:stretch>
                </a:blipFill>
                <a:latin typeface="Baskerville Old Face" panose="02020602080505020303" pitchFamily="18" charset="0"/>
              </a:rPr>
              <a:t>Which committee can you help with?       </a:t>
            </a:r>
          </a:p>
          <a:p>
            <a:pPr algn="ctr"/>
            <a:r>
              <a:rPr lang="en-US" sz="3600" b="1" dirty="0">
                <a:ln w="0"/>
                <a:blipFill dpi="0" rotWithShape="1">
                  <a:blip r:embed="rId6">
                    <a:extLst>
                      <a:ext uri="{28A0092B-C50C-407E-A947-70E740481C1C}">
                        <a14:useLocalDpi xmlns:a14="http://schemas.microsoft.com/office/drawing/2010/main" val="0"/>
                      </a:ext>
                    </a:extLst>
                  </a:blip>
                  <a:srcRect/>
                  <a:stretch>
                    <a:fillRect/>
                  </a:stretch>
                </a:blipFill>
                <a:latin typeface="Baskerville Old Face" panose="02020602080505020303" pitchFamily="18" charset="0"/>
              </a:rPr>
              <a:t>1. Instructors        2. Registration        3. Hospitality</a:t>
            </a:r>
          </a:p>
        </p:txBody>
      </p:sp>
      <p:sp>
        <p:nvSpPr>
          <p:cNvPr id="16" name="Rectangle 15">
            <a:extLst>
              <a:ext uri="{FF2B5EF4-FFF2-40B4-BE49-F238E27FC236}">
                <a16:creationId xmlns:a16="http://schemas.microsoft.com/office/drawing/2014/main" id="{5E6E4F33-893F-4852-AA30-3E46A62A2A24}"/>
              </a:ext>
            </a:extLst>
          </p:cNvPr>
          <p:cNvSpPr/>
          <p:nvPr/>
        </p:nvSpPr>
        <p:spPr>
          <a:xfrm>
            <a:off x="7065" y="4279572"/>
            <a:ext cx="12188952" cy="1200329"/>
          </a:xfrm>
          <a:prstGeom prst="rect">
            <a:avLst/>
          </a:prstGeom>
          <a:solidFill>
            <a:schemeClr val="tx1">
              <a:lumMod val="95000"/>
              <a:lumOff val="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91440" tIns="45720" rIns="91440" bIns="45720">
            <a:spAutoFit/>
          </a:bodyPr>
          <a:lstStyle/>
          <a:p>
            <a:pPr algn="ctr"/>
            <a:r>
              <a:rPr lang="en-US" sz="3600" b="1" dirty="0">
                <a:ln w="0"/>
                <a:blipFill dpi="0" rotWithShape="1">
                  <a:blip r:embed="rId7">
                    <a:extLst>
                      <a:ext uri="{28A0092B-C50C-407E-A947-70E740481C1C}">
                        <a14:useLocalDpi xmlns:a14="http://schemas.microsoft.com/office/drawing/2010/main" val="0"/>
                      </a:ext>
                    </a:extLst>
                  </a:blip>
                  <a:srcRect/>
                  <a:stretch>
                    <a:fillRect/>
                  </a:stretch>
                </a:blipFill>
                <a:latin typeface="Baskerville Old Face" panose="02020602080505020303" pitchFamily="18" charset="0"/>
              </a:rPr>
              <a:t>Email Training Topics </a:t>
            </a:r>
            <a:r>
              <a:rPr lang="en-US" sz="3600" b="1">
                <a:ln w="0"/>
                <a:blipFill dpi="0" rotWithShape="1">
                  <a:blip r:embed="rId7">
                    <a:extLst>
                      <a:ext uri="{28A0092B-C50C-407E-A947-70E740481C1C}">
                        <a14:useLocalDpi xmlns:a14="http://schemas.microsoft.com/office/drawing/2010/main" val="0"/>
                      </a:ext>
                    </a:extLst>
                  </a:blip>
                  <a:srcRect/>
                  <a:stretch>
                    <a:fillRect/>
                  </a:stretch>
                </a:blipFill>
                <a:latin typeface="Baskerville Old Face" panose="02020602080505020303" pitchFamily="18" charset="0"/>
              </a:rPr>
              <a:t>you want to see offered </a:t>
            </a:r>
            <a:r>
              <a:rPr lang="en-US" sz="3600" b="1" dirty="0">
                <a:ln w="0"/>
                <a:blipFill dpi="0" rotWithShape="1">
                  <a:blip r:embed="rId7">
                    <a:extLst>
                      <a:ext uri="{28A0092B-C50C-407E-A947-70E740481C1C}">
                        <a14:useLocalDpi xmlns:a14="http://schemas.microsoft.com/office/drawing/2010/main" val="0"/>
                      </a:ext>
                    </a:extLst>
                  </a:blip>
                  <a:srcRect/>
                  <a:stretch>
                    <a:fillRect/>
                  </a:stretch>
                </a:blipFill>
                <a:latin typeface="Baskerville Old Face" panose="02020602080505020303" pitchFamily="18" charset="0"/>
              </a:rPr>
              <a:t>to:</a:t>
            </a:r>
          </a:p>
          <a:p>
            <a:pPr algn="ctr"/>
            <a:r>
              <a:rPr lang="en-US" sz="3600" b="1" dirty="0">
                <a:ln w="0"/>
                <a:blipFill dpi="0" rotWithShape="1">
                  <a:blip r:embed="rId7">
                    <a:extLst>
                      <a:ext uri="{28A0092B-C50C-407E-A947-70E740481C1C}">
                        <a14:useLocalDpi xmlns:a14="http://schemas.microsoft.com/office/drawing/2010/main" val="0"/>
                      </a:ext>
                    </a:extLst>
                  </a:blip>
                  <a:srcRect/>
                  <a:stretch>
                    <a:fillRect/>
                  </a:stretch>
                </a:blipFill>
                <a:latin typeface="Baskerville Old Face" panose="02020602080505020303" pitchFamily="18" charset="0"/>
              </a:rPr>
              <a:t>Kleap@kletc.org </a:t>
            </a:r>
          </a:p>
        </p:txBody>
      </p:sp>
      <p:sp>
        <p:nvSpPr>
          <p:cNvPr id="2" name="Title 1">
            <a:extLst>
              <a:ext uri="{FF2B5EF4-FFF2-40B4-BE49-F238E27FC236}">
                <a16:creationId xmlns:a16="http://schemas.microsoft.com/office/drawing/2014/main" id="{24F6F241-9E8A-7C98-5E87-2B098C397E85}"/>
              </a:ext>
            </a:extLst>
          </p:cNvPr>
          <p:cNvSpPr>
            <a:spLocks noGrp="1"/>
          </p:cNvSpPr>
          <p:nvPr>
            <p:ph type="ctrTitle"/>
          </p:nvPr>
        </p:nvSpPr>
        <p:spPr>
          <a:xfrm>
            <a:off x="0" y="-17127"/>
            <a:ext cx="12192000" cy="646331"/>
          </a:xfrm>
        </p:spPr>
        <p:txBody>
          <a:bodyPr anchor="ctr" anchorCtr="0">
            <a:normAutofit/>
          </a:bodyPr>
          <a:lstStyle/>
          <a:p>
            <a:r>
              <a:rPr lang="en-US" sz="2800" dirty="0">
                <a:solidFill>
                  <a:schemeClr val="bg1"/>
                </a:solidFill>
                <a:latin typeface="Baskerville Old Face" panose="02020602080505020303" pitchFamily="18" charset="0"/>
              </a:rPr>
              <a:t>Volunteers Needed</a:t>
            </a:r>
          </a:p>
        </p:txBody>
      </p:sp>
    </p:spTree>
    <p:extLst>
      <p:ext uri="{BB962C8B-B14F-4D97-AF65-F5344CB8AC3E}">
        <p14:creationId xmlns:p14="http://schemas.microsoft.com/office/powerpoint/2010/main" val="1973224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3">
            <a:extLst>
              <a:ext uri="{FF2B5EF4-FFF2-40B4-BE49-F238E27FC236}">
                <a16:creationId xmlns:a16="http://schemas.microsoft.com/office/drawing/2014/main" id="{518DDF24-C411-4CB7-A945-9D613B39478B}"/>
              </a:ext>
              <a:ext uri="{C183D7F6-B498-43B3-948B-1728B52AA6E4}">
                <adec:decorative xmlns:adec="http://schemas.microsoft.com/office/drawing/2017/decorative" val="1"/>
              </a:ext>
            </a:extLst>
          </p:cNvPr>
          <p:cNvSpPr/>
          <p:nvPr/>
        </p:nvSpPr>
        <p:spPr>
          <a:xfrm rot="10800000">
            <a:off x="0" y="5775016"/>
            <a:ext cx="12192000" cy="100584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Document 3">
            <a:extLst>
              <a:ext uri="{FF2B5EF4-FFF2-40B4-BE49-F238E27FC236}">
                <a16:creationId xmlns:a16="http://schemas.microsoft.com/office/drawing/2014/main" id="{FC40898E-D173-4E14-AC2D-166B2B3ECB4A}"/>
              </a:ext>
              <a:ext uri="{C183D7F6-B498-43B3-948B-1728B52AA6E4}">
                <adec:decorative xmlns:adec="http://schemas.microsoft.com/office/drawing/2017/decorative" val="1"/>
              </a:ext>
            </a:extLst>
          </p:cNvPr>
          <p:cNvSpPr/>
          <p:nvPr/>
        </p:nvSpPr>
        <p:spPr>
          <a:xfrm rot="10800000">
            <a:off x="0" y="5852159"/>
            <a:ext cx="12192000" cy="100584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LEAP Logo">
            <a:extLst>
              <a:ext uri="{FF2B5EF4-FFF2-40B4-BE49-F238E27FC236}">
                <a16:creationId xmlns:a16="http://schemas.microsoft.com/office/drawing/2014/main" id="{80A5996F-99AF-4851-87D4-EB34224C3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245" y="4980986"/>
            <a:ext cx="1935063" cy="1787840"/>
          </a:xfrm>
          <a:prstGeom prst="rect">
            <a:avLst/>
          </a:prstGeom>
        </p:spPr>
      </p:pic>
      <p:sp>
        <p:nvSpPr>
          <p:cNvPr id="8" name="Rectangle 7">
            <a:extLst>
              <a:ext uri="{FF2B5EF4-FFF2-40B4-BE49-F238E27FC236}">
                <a16:creationId xmlns:a16="http://schemas.microsoft.com/office/drawing/2014/main" id="{ABE66572-E8B2-4254-882C-C8EC69FA6D93}"/>
              </a:ext>
              <a:ext uri="{C183D7F6-B498-43B3-948B-1728B52AA6E4}">
                <adec:decorative xmlns:adec="http://schemas.microsoft.com/office/drawing/2017/decorative" val="1"/>
              </a:ext>
            </a:extLst>
          </p:cNvPr>
          <p:cNvSpPr/>
          <p:nvPr/>
        </p:nvSpPr>
        <p:spPr>
          <a:xfrm>
            <a:off x="0" y="-24241"/>
            <a:ext cx="12192000" cy="646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bg1"/>
              </a:solidFill>
              <a:latin typeface="Baskerville Old Face" panose="02020602080505020303" pitchFamily="18" charset="0"/>
            </a:endParaRPr>
          </a:p>
        </p:txBody>
      </p:sp>
      <p:sp>
        <p:nvSpPr>
          <p:cNvPr id="28" name="Rectangle 27">
            <a:extLst>
              <a:ext uri="{FF2B5EF4-FFF2-40B4-BE49-F238E27FC236}">
                <a16:creationId xmlns:a16="http://schemas.microsoft.com/office/drawing/2014/main" id="{97D13D18-6C62-4DD1-A742-464689DEB04C}"/>
              </a:ext>
            </a:extLst>
          </p:cNvPr>
          <p:cNvSpPr/>
          <p:nvPr/>
        </p:nvSpPr>
        <p:spPr>
          <a:xfrm>
            <a:off x="5174915" y="1765483"/>
            <a:ext cx="1842171" cy="3170099"/>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r>
              <a:rPr lang="en-US" sz="20000" b="1" cap="none" spc="0" dirty="0">
                <a:ln/>
                <a:blipFill dpi="0" rotWithShape="1">
                  <a:blip r:embed="rId4">
                    <a:extLst>
                      <a:ext uri="{28A0092B-C50C-407E-A947-70E740481C1C}">
                        <a14:useLocalDpi xmlns:a14="http://schemas.microsoft.com/office/drawing/2010/main" val="0"/>
                      </a:ext>
                    </a:extLst>
                  </a:blip>
                  <a:srcRect/>
                  <a:stretch>
                    <a:fillRect/>
                  </a:stretch>
                </a:blipFill>
                <a:effectLst/>
                <a:latin typeface="Engravers MT" panose="02090707080505020304" pitchFamily="18" charset="0"/>
              </a:rPr>
              <a:t>?</a:t>
            </a:r>
          </a:p>
        </p:txBody>
      </p:sp>
      <p:sp>
        <p:nvSpPr>
          <p:cNvPr id="7" name="Rectangle 6">
            <a:extLst>
              <a:ext uri="{FF2B5EF4-FFF2-40B4-BE49-F238E27FC236}">
                <a16:creationId xmlns:a16="http://schemas.microsoft.com/office/drawing/2014/main" id="{407BE02E-7A15-4592-96CB-5FDEF38F17D1}"/>
              </a:ext>
            </a:extLst>
          </p:cNvPr>
          <p:cNvSpPr/>
          <p:nvPr/>
        </p:nvSpPr>
        <p:spPr>
          <a:xfrm>
            <a:off x="1" y="632623"/>
            <a:ext cx="12192000"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8800" b="1" cap="none" spc="0" dirty="0">
                <a:ln/>
                <a:blipFill dpi="0" rotWithShape="1">
                  <a:blip r:embed="rId5">
                    <a:extLst>
                      <a:ext uri="{28A0092B-C50C-407E-A947-70E740481C1C}">
                        <a14:useLocalDpi xmlns:a14="http://schemas.microsoft.com/office/drawing/2010/main" val="0"/>
                      </a:ext>
                    </a:extLst>
                  </a:blip>
                  <a:srcRect/>
                  <a:stretch>
                    <a:fillRect/>
                  </a:stretch>
                </a:blipFill>
                <a:effectLst/>
                <a:latin typeface="Baskerville Old Face" panose="02020602080505020303" pitchFamily="18" charset="0"/>
              </a:rPr>
              <a:t>QUESTIONS</a:t>
            </a:r>
          </a:p>
        </p:txBody>
      </p:sp>
      <p:sp>
        <p:nvSpPr>
          <p:cNvPr id="2" name="Title 1">
            <a:extLst>
              <a:ext uri="{FF2B5EF4-FFF2-40B4-BE49-F238E27FC236}">
                <a16:creationId xmlns:a16="http://schemas.microsoft.com/office/drawing/2014/main" id="{3AE2D42A-1CEC-8CD8-2CE0-02C6DA7044CC}"/>
              </a:ext>
            </a:extLst>
          </p:cNvPr>
          <p:cNvSpPr>
            <a:spLocks noGrp="1"/>
          </p:cNvSpPr>
          <p:nvPr>
            <p:ph type="ctrTitle"/>
          </p:nvPr>
        </p:nvSpPr>
        <p:spPr>
          <a:xfrm>
            <a:off x="0" y="-17127"/>
            <a:ext cx="12192000" cy="646331"/>
          </a:xfrm>
        </p:spPr>
        <p:txBody>
          <a:bodyPr anchor="ctr" anchorCtr="0">
            <a:normAutofit/>
          </a:bodyPr>
          <a:lstStyle/>
          <a:p>
            <a:r>
              <a:rPr lang="en-US" sz="2800" dirty="0">
                <a:solidFill>
                  <a:schemeClr val="bg1"/>
                </a:solidFill>
                <a:latin typeface="Baskerville Old Face" panose="02020602080505020303" pitchFamily="18" charset="0"/>
              </a:rPr>
              <a:t>Questions</a:t>
            </a:r>
          </a:p>
        </p:txBody>
      </p:sp>
    </p:spTree>
    <p:extLst>
      <p:ext uri="{BB962C8B-B14F-4D97-AF65-F5344CB8AC3E}">
        <p14:creationId xmlns:p14="http://schemas.microsoft.com/office/powerpoint/2010/main" val="42956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Ken Brown Biography">
            <a:extLst>
              <a:ext uri="{FF2B5EF4-FFF2-40B4-BE49-F238E27FC236}">
                <a16:creationId xmlns:a16="http://schemas.microsoft.com/office/drawing/2014/main" id="{3DA204FB-7BA1-4AAD-87F6-CA386BEFE10B}"/>
              </a:ext>
            </a:extLst>
          </p:cNvPr>
          <p:cNvPicPr>
            <a:picLocks noChangeAspect="1"/>
          </p:cNvPicPr>
          <p:nvPr/>
        </p:nvPicPr>
        <p:blipFill>
          <a:blip r:embed="rId2"/>
          <a:stretch>
            <a:fillRect/>
          </a:stretch>
        </p:blipFill>
        <p:spPr>
          <a:xfrm>
            <a:off x="5673594" y="1710170"/>
            <a:ext cx="5629475" cy="3474720"/>
          </a:xfrm>
          <a:prstGeom prst="rect">
            <a:avLst/>
          </a:prstGeom>
        </p:spPr>
      </p:pic>
      <p:sp>
        <p:nvSpPr>
          <p:cNvPr id="5" name="Flowchart: Document 3">
            <a:extLst>
              <a:ext uri="{FF2B5EF4-FFF2-40B4-BE49-F238E27FC236}">
                <a16:creationId xmlns:a16="http://schemas.microsoft.com/office/drawing/2014/main" id="{518DDF24-C411-4CB7-A945-9D613B39478B}"/>
              </a:ext>
              <a:ext uri="{C183D7F6-B498-43B3-948B-1728B52AA6E4}">
                <adec:decorative xmlns:adec="http://schemas.microsoft.com/office/drawing/2017/decorative" val="1"/>
              </a:ext>
            </a:extLst>
          </p:cNvPr>
          <p:cNvSpPr/>
          <p:nvPr/>
        </p:nvSpPr>
        <p:spPr>
          <a:xfrm rot="10800000">
            <a:off x="0" y="5775016"/>
            <a:ext cx="12192000" cy="100584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Document 3">
            <a:extLst>
              <a:ext uri="{FF2B5EF4-FFF2-40B4-BE49-F238E27FC236}">
                <a16:creationId xmlns:a16="http://schemas.microsoft.com/office/drawing/2014/main" id="{FC40898E-D173-4E14-AC2D-166B2B3ECB4A}"/>
              </a:ext>
              <a:ext uri="{C183D7F6-B498-43B3-948B-1728B52AA6E4}">
                <adec:decorative xmlns:adec="http://schemas.microsoft.com/office/drawing/2017/decorative" val="1"/>
              </a:ext>
            </a:extLst>
          </p:cNvPr>
          <p:cNvSpPr/>
          <p:nvPr/>
        </p:nvSpPr>
        <p:spPr>
          <a:xfrm rot="10800000">
            <a:off x="0" y="5852159"/>
            <a:ext cx="12192000" cy="100584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LEAP Logo">
            <a:extLst>
              <a:ext uri="{FF2B5EF4-FFF2-40B4-BE49-F238E27FC236}">
                <a16:creationId xmlns:a16="http://schemas.microsoft.com/office/drawing/2014/main" id="{80A5996F-99AF-4851-87D4-EB34224C3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5245" y="4980986"/>
            <a:ext cx="1935063" cy="1787840"/>
          </a:xfrm>
          <a:prstGeom prst="rect">
            <a:avLst/>
          </a:prstGeom>
        </p:spPr>
      </p:pic>
      <p:sp>
        <p:nvSpPr>
          <p:cNvPr id="8" name="Rectangle 7">
            <a:extLst>
              <a:ext uri="{FF2B5EF4-FFF2-40B4-BE49-F238E27FC236}">
                <a16:creationId xmlns:a16="http://schemas.microsoft.com/office/drawing/2014/main" id="{ABE66572-E8B2-4254-882C-C8EC69FA6D93}"/>
              </a:ext>
              <a:ext uri="{C183D7F6-B498-43B3-948B-1728B52AA6E4}">
                <adec:decorative xmlns:adec="http://schemas.microsoft.com/office/drawing/2017/decorative" val="1"/>
              </a:ext>
            </a:extLst>
          </p:cNvPr>
          <p:cNvSpPr/>
          <p:nvPr/>
        </p:nvSpPr>
        <p:spPr>
          <a:xfrm>
            <a:off x="0" y="-24241"/>
            <a:ext cx="12192000" cy="646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bg1"/>
              </a:solidFill>
              <a:latin typeface="Baskerville Old Face" panose="02020602080505020303" pitchFamily="18" charset="0"/>
            </a:endParaRPr>
          </a:p>
        </p:txBody>
      </p:sp>
      <p:sp>
        <p:nvSpPr>
          <p:cNvPr id="24" name="Title 23">
            <a:extLst>
              <a:ext uri="{FF2B5EF4-FFF2-40B4-BE49-F238E27FC236}">
                <a16:creationId xmlns:a16="http://schemas.microsoft.com/office/drawing/2014/main" id="{C8A4CEAF-0B14-498C-A180-A5BBBA587C20}"/>
              </a:ext>
            </a:extLst>
          </p:cNvPr>
          <p:cNvSpPr>
            <a:spLocks noGrp="1"/>
          </p:cNvSpPr>
          <p:nvPr>
            <p:ph type="title" idx="4294967295"/>
          </p:nvPr>
        </p:nvSpPr>
        <p:spPr>
          <a:xfrm>
            <a:off x="2806478" y="856001"/>
            <a:ext cx="6579044" cy="92333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002060"/>
                </a:solidFill>
                <a:effectLst/>
                <a:uLnTx/>
                <a:uFillTx/>
                <a:latin typeface="Baskerville Old Face" panose="02020602080505020303" pitchFamily="18" charset="0"/>
                <a:ea typeface="+mn-ea"/>
                <a:cs typeface="+mn-cs"/>
              </a:rPr>
              <a:t>New Program Manager</a:t>
            </a:r>
          </a:p>
        </p:txBody>
      </p:sp>
      <p:pic>
        <p:nvPicPr>
          <p:cNvPr id="1026" name="Picture 2" descr="Ken Brown">
            <a:extLst>
              <a:ext uri="{FF2B5EF4-FFF2-40B4-BE49-F238E27FC236}">
                <a16:creationId xmlns:a16="http://schemas.microsoft.com/office/drawing/2014/main" id="{9A0E26D3-F9D8-440D-9902-16AF791F79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8977" y="1889870"/>
            <a:ext cx="1714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5A51FF2-0AD1-40D6-A798-19C2D89352DF}"/>
              </a:ext>
              <a:ext uri="{C183D7F6-B498-43B3-948B-1728B52AA6E4}">
                <adec:decorative xmlns:adec="http://schemas.microsoft.com/office/drawing/2017/decorative" val="1"/>
              </a:ext>
            </a:extLst>
          </p:cNvPr>
          <p:cNvPicPr>
            <a:picLocks noChangeAspect="1"/>
          </p:cNvPicPr>
          <p:nvPr/>
        </p:nvPicPr>
        <p:blipFill rotWithShape="1">
          <a:blip r:embed="rId6"/>
          <a:srcRect l="14908" t="27071" r="61942" b="55659"/>
          <a:stretch/>
        </p:blipFill>
        <p:spPr>
          <a:xfrm>
            <a:off x="881499" y="1710170"/>
            <a:ext cx="2723480" cy="1609344"/>
          </a:xfrm>
          <a:prstGeom prst="rect">
            <a:avLst/>
          </a:prstGeom>
        </p:spPr>
      </p:pic>
    </p:spTree>
    <p:extLst>
      <p:ext uri="{BB962C8B-B14F-4D97-AF65-F5344CB8AC3E}">
        <p14:creationId xmlns:p14="http://schemas.microsoft.com/office/powerpoint/2010/main" val="2459664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3">
            <a:extLst>
              <a:ext uri="{FF2B5EF4-FFF2-40B4-BE49-F238E27FC236}">
                <a16:creationId xmlns:a16="http://schemas.microsoft.com/office/drawing/2014/main" id="{518DDF24-C411-4CB7-A945-9D613B39478B}"/>
              </a:ext>
              <a:ext uri="{C183D7F6-B498-43B3-948B-1728B52AA6E4}">
                <adec:decorative xmlns:adec="http://schemas.microsoft.com/office/drawing/2017/decorative" val="1"/>
              </a:ext>
            </a:extLst>
          </p:cNvPr>
          <p:cNvSpPr/>
          <p:nvPr/>
        </p:nvSpPr>
        <p:spPr>
          <a:xfrm rot="10800000">
            <a:off x="0" y="5775016"/>
            <a:ext cx="12192000" cy="100584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Document 3">
            <a:extLst>
              <a:ext uri="{FF2B5EF4-FFF2-40B4-BE49-F238E27FC236}">
                <a16:creationId xmlns:a16="http://schemas.microsoft.com/office/drawing/2014/main" id="{FC40898E-D173-4E14-AC2D-166B2B3ECB4A}"/>
              </a:ext>
              <a:ext uri="{C183D7F6-B498-43B3-948B-1728B52AA6E4}">
                <adec:decorative xmlns:adec="http://schemas.microsoft.com/office/drawing/2017/decorative" val="1"/>
              </a:ext>
            </a:extLst>
          </p:cNvPr>
          <p:cNvSpPr/>
          <p:nvPr/>
        </p:nvSpPr>
        <p:spPr>
          <a:xfrm rot="10800000">
            <a:off x="0" y="5852159"/>
            <a:ext cx="12192000" cy="100584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LEAP Logo">
            <a:extLst>
              <a:ext uri="{FF2B5EF4-FFF2-40B4-BE49-F238E27FC236}">
                <a16:creationId xmlns:a16="http://schemas.microsoft.com/office/drawing/2014/main" id="{80A5996F-99AF-4851-87D4-EB34224C3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245" y="4980986"/>
            <a:ext cx="1935063" cy="1787840"/>
          </a:xfrm>
          <a:prstGeom prst="rect">
            <a:avLst/>
          </a:prstGeom>
        </p:spPr>
      </p:pic>
      <p:sp>
        <p:nvSpPr>
          <p:cNvPr id="8" name="Rectangle 7">
            <a:extLst>
              <a:ext uri="{FF2B5EF4-FFF2-40B4-BE49-F238E27FC236}">
                <a16:creationId xmlns:a16="http://schemas.microsoft.com/office/drawing/2014/main" id="{ABE66572-E8B2-4254-882C-C8EC69FA6D93}"/>
              </a:ext>
              <a:ext uri="{C183D7F6-B498-43B3-948B-1728B52AA6E4}">
                <adec:decorative xmlns:adec="http://schemas.microsoft.com/office/drawing/2017/decorative" val="1"/>
              </a:ext>
            </a:extLst>
          </p:cNvPr>
          <p:cNvSpPr/>
          <p:nvPr/>
        </p:nvSpPr>
        <p:spPr>
          <a:xfrm>
            <a:off x="0" y="-24241"/>
            <a:ext cx="12192000" cy="646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bg1"/>
              </a:solidFill>
              <a:latin typeface="Baskerville Old Face" panose="02020602080505020303" pitchFamily="18" charset="0"/>
            </a:endParaRPr>
          </a:p>
        </p:txBody>
      </p:sp>
      <p:sp>
        <p:nvSpPr>
          <p:cNvPr id="6" name="Rectangle 5">
            <a:extLst>
              <a:ext uri="{FF2B5EF4-FFF2-40B4-BE49-F238E27FC236}">
                <a16:creationId xmlns:a16="http://schemas.microsoft.com/office/drawing/2014/main" id="{4080F88F-1B68-4658-8F6E-511CDAA9E87F}"/>
              </a:ext>
            </a:extLst>
          </p:cNvPr>
          <p:cNvSpPr/>
          <p:nvPr/>
        </p:nvSpPr>
        <p:spPr>
          <a:xfrm>
            <a:off x="116222" y="1741425"/>
            <a:ext cx="11959555" cy="3293209"/>
          </a:xfrm>
          <a:prstGeom prst="rect">
            <a:avLst/>
          </a:prstGeom>
          <a:noFill/>
        </p:spPr>
        <p:txBody>
          <a:bodyPr wrap="square" lIns="91440" tIns="45720" rIns="91440" bIns="45720">
            <a:spAutoFit/>
          </a:bodyPr>
          <a:lstStyle/>
          <a:p>
            <a:r>
              <a:rPr lang="en-US" sz="2600" u="sng" dirty="0">
                <a:ln w="0"/>
                <a:effectLst>
                  <a:outerShdw blurRad="38100" dist="19050" dir="2700000" algn="tl" rotWithShape="0">
                    <a:schemeClr val="dk1">
                      <a:alpha val="40000"/>
                    </a:schemeClr>
                  </a:outerShdw>
                </a:effectLst>
                <a:latin typeface="Baskerville Old Face" panose="02020602080505020303" pitchFamily="18" charset="0"/>
              </a:rPr>
              <a:t>NEW AGENCIES – since last meeting:</a:t>
            </a:r>
          </a:p>
          <a:p>
            <a:pPr marL="457200" indent="-457200">
              <a:buFont typeface="Wingdings" panose="05000000000000000000" pitchFamily="2" charset="2"/>
              <a:buChar char="§"/>
            </a:pPr>
            <a:r>
              <a:rPr lang="en-US" sz="2600" dirty="0">
                <a:ln w="0"/>
                <a:effectLst>
                  <a:outerShdw blurRad="38100" dist="19050" dir="2700000" algn="tl" rotWithShape="0">
                    <a:schemeClr val="dk1">
                      <a:alpha val="40000"/>
                    </a:schemeClr>
                  </a:outerShdw>
                </a:effectLst>
                <a:latin typeface="Baskerville Old Face" panose="02020602080505020303" pitchFamily="18" charset="0"/>
              </a:rPr>
              <a:t>Topeka Police Department (Dual Accredited) 06-10-2025</a:t>
            </a:r>
          </a:p>
          <a:p>
            <a:pPr marL="457200" indent="-457200">
              <a:buFont typeface="Wingdings" panose="05000000000000000000" pitchFamily="2" charset="2"/>
              <a:buChar char="§"/>
            </a:pPr>
            <a:r>
              <a:rPr lang="en-US" sz="2600" dirty="0">
                <a:ln w="0"/>
                <a:effectLst>
                  <a:outerShdw blurRad="38100" dist="19050" dir="2700000" algn="tl" rotWithShape="0">
                    <a:schemeClr val="dk1">
                      <a:alpha val="40000"/>
                    </a:schemeClr>
                  </a:outerShdw>
                </a:effectLst>
                <a:latin typeface="Baskerville Old Face" panose="02020602080505020303" pitchFamily="18" charset="0"/>
              </a:rPr>
              <a:t>Gardner Police Department 08-01-2025</a:t>
            </a:r>
          </a:p>
          <a:p>
            <a:pPr marL="457200" indent="-457200">
              <a:buFont typeface="Wingdings" panose="05000000000000000000" pitchFamily="2" charset="2"/>
              <a:buChar char="§"/>
            </a:pPr>
            <a:r>
              <a:rPr lang="en-US" sz="2600" dirty="0">
                <a:ln w="0"/>
                <a:effectLst>
                  <a:outerShdw blurRad="38100" dist="19050" dir="2700000" algn="tl" rotWithShape="0">
                    <a:schemeClr val="dk1">
                      <a:alpha val="40000"/>
                    </a:schemeClr>
                  </a:outerShdw>
                </a:effectLst>
                <a:latin typeface="Baskerville Old Face" panose="02020602080505020303" pitchFamily="18" charset="0"/>
              </a:rPr>
              <a:t>Medicine Lodge Police Department 08-05-2025</a:t>
            </a:r>
          </a:p>
          <a:p>
            <a:pPr marL="457200" indent="-457200">
              <a:buFont typeface="Wingdings" panose="05000000000000000000" pitchFamily="2" charset="2"/>
              <a:buChar char="§"/>
            </a:pPr>
            <a:r>
              <a:rPr lang="en-US" sz="2600" dirty="0">
                <a:ln w="0"/>
                <a:effectLst>
                  <a:outerShdw blurRad="38100" dist="19050" dir="2700000" algn="tl" rotWithShape="0">
                    <a:schemeClr val="dk1">
                      <a:alpha val="40000"/>
                    </a:schemeClr>
                  </a:outerShdw>
                </a:effectLst>
                <a:latin typeface="Baskerville Old Face" panose="02020602080505020303" pitchFamily="18" charset="0"/>
              </a:rPr>
              <a:t>Barber County Sheriff’s Office 08-21-2025</a:t>
            </a:r>
          </a:p>
          <a:p>
            <a:endParaRPr lang="en-US" sz="2600" u="sng" dirty="0">
              <a:ln w="0"/>
              <a:effectLst>
                <a:outerShdw blurRad="38100" dist="19050" dir="2700000" algn="tl" rotWithShape="0">
                  <a:schemeClr val="dk1">
                    <a:alpha val="40000"/>
                  </a:schemeClr>
                </a:outerShdw>
              </a:effectLst>
              <a:latin typeface="Baskerville Old Face" panose="02020602080505020303" pitchFamily="18" charset="0"/>
            </a:endParaRPr>
          </a:p>
          <a:p>
            <a:endParaRPr lang="en-US" sz="2600" u="sng" dirty="0">
              <a:ln w="0"/>
              <a:effectLst>
                <a:outerShdw blurRad="38100" dist="19050" dir="2700000" algn="tl" rotWithShape="0">
                  <a:schemeClr val="dk1">
                    <a:alpha val="40000"/>
                  </a:schemeClr>
                </a:outerShdw>
              </a:effectLst>
              <a:latin typeface="Baskerville Old Face" panose="02020602080505020303" pitchFamily="18" charset="0"/>
            </a:endParaRPr>
          </a:p>
          <a:p>
            <a:endParaRPr lang="en-US" sz="2600" dirty="0">
              <a:ln w="0"/>
              <a:effectLst>
                <a:outerShdw blurRad="38100" dist="19050" dir="2700000" algn="tl" rotWithShape="0">
                  <a:schemeClr val="dk1">
                    <a:alpha val="40000"/>
                  </a:schemeClr>
                </a:outerShdw>
              </a:effectLst>
              <a:latin typeface="Baskerville Old Face" panose="02020602080505020303" pitchFamily="18" charset="0"/>
            </a:endParaRPr>
          </a:p>
        </p:txBody>
      </p:sp>
      <p:pic>
        <p:nvPicPr>
          <p:cNvPr id="7" name="Picture 6" descr="New KLEAP Agency Emblem">
            <a:extLst>
              <a:ext uri="{FF2B5EF4-FFF2-40B4-BE49-F238E27FC236}">
                <a16:creationId xmlns:a16="http://schemas.microsoft.com/office/drawing/2014/main" id="{F7316C9B-465B-4F6C-A0FE-DFAB82C15294}"/>
              </a:ext>
            </a:extLst>
          </p:cNvPr>
          <p:cNvPicPr>
            <a:picLocks noChangeAspect="1"/>
          </p:cNvPicPr>
          <p:nvPr/>
        </p:nvPicPr>
        <p:blipFill rotWithShape="1">
          <a:blip r:embed="rId4">
            <a:extLst>
              <a:ext uri="{28A0092B-C50C-407E-A947-70E740481C1C}">
                <a14:useLocalDpi xmlns:a14="http://schemas.microsoft.com/office/drawing/2010/main" val="0"/>
              </a:ext>
            </a:extLst>
          </a:blip>
          <a:srcRect b="68042"/>
          <a:stretch/>
        </p:blipFill>
        <p:spPr>
          <a:xfrm>
            <a:off x="8602386" y="899694"/>
            <a:ext cx="3238057" cy="976836"/>
          </a:xfrm>
          <a:prstGeom prst="roundRect">
            <a:avLst>
              <a:gd name="adj" fmla="val 16667"/>
            </a:avLst>
          </a:prstGeom>
          <a:ln>
            <a:noFill/>
          </a:ln>
          <a:effectLst>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sp>
        <p:nvSpPr>
          <p:cNvPr id="2" name="Title 1">
            <a:extLst>
              <a:ext uri="{FF2B5EF4-FFF2-40B4-BE49-F238E27FC236}">
                <a16:creationId xmlns:a16="http://schemas.microsoft.com/office/drawing/2014/main" id="{2218375F-0B4E-CE76-9438-C07250292142}"/>
              </a:ext>
            </a:extLst>
          </p:cNvPr>
          <p:cNvSpPr>
            <a:spLocks noGrp="1"/>
          </p:cNvSpPr>
          <p:nvPr>
            <p:ph type="ctrTitle"/>
          </p:nvPr>
        </p:nvSpPr>
        <p:spPr>
          <a:xfrm>
            <a:off x="0" y="-17127"/>
            <a:ext cx="12192000" cy="646331"/>
          </a:xfrm>
        </p:spPr>
        <p:txBody>
          <a:bodyPr anchor="ctr" anchorCtr="0">
            <a:normAutofit/>
          </a:bodyPr>
          <a:lstStyle/>
          <a:p>
            <a:r>
              <a:rPr lang="en-US" sz="2800" dirty="0">
                <a:solidFill>
                  <a:schemeClr val="bg1"/>
                </a:solidFill>
                <a:latin typeface="Baskerville Old Face" panose="02020602080505020303" pitchFamily="18" charset="0"/>
              </a:rPr>
              <a:t>New KLEAP Agency Spotlight</a:t>
            </a:r>
          </a:p>
        </p:txBody>
      </p:sp>
    </p:spTree>
    <p:extLst>
      <p:ext uri="{BB962C8B-B14F-4D97-AF65-F5344CB8AC3E}">
        <p14:creationId xmlns:p14="http://schemas.microsoft.com/office/powerpoint/2010/main" val="2131209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3">
            <a:extLst>
              <a:ext uri="{FF2B5EF4-FFF2-40B4-BE49-F238E27FC236}">
                <a16:creationId xmlns:a16="http://schemas.microsoft.com/office/drawing/2014/main" id="{518DDF24-C411-4CB7-A945-9D613B39478B}"/>
              </a:ext>
              <a:ext uri="{C183D7F6-B498-43B3-948B-1728B52AA6E4}">
                <adec:decorative xmlns:adec="http://schemas.microsoft.com/office/drawing/2017/decorative" val="1"/>
              </a:ext>
            </a:extLst>
          </p:cNvPr>
          <p:cNvSpPr/>
          <p:nvPr/>
        </p:nvSpPr>
        <p:spPr>
          <a:xfrm rot="10800000">
            <a:off x="0" y="5775016"/>
            <a:ext cx="12192000" cy="100584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Document 3">
            <a:extLst>
              <a:ext uri="{FF2B5EF4-FFF2-40B4-BE49-F238E27FC236}">
                <a16:creationId xmlns:a16="http://schemas.microsoft.com/office/drawing/2014/main" id="{FC40898E-D173-4E14-AC2D-166B2B3ECB4A}"/>
              </a:ext>
              <a:ext uri="{C183D7F6-B498-43B3-948B-1728B52AA6E4}">
                <adec:decorative xmlns:adec="http://schemas.microsoft.com/office/drawing/2017/decorative" val="1"/>
              </a:ext>
            </a:extLst>
          </p:cNvPr>
          <p:cNvSpPr/>
          <p:nvPr/>
        </p:nvSpPr>
        <p:spPr>
          <a:xfrm rot="10800000">
            <a:off x="0" y="5852159"/>
            <a:ext cx="12192000" cy="100584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LEAP Logo">
            <a:extLst>
              <a:ext uri="{FF2B5EF4-FFF2-40B4-BE49-F238E27FC236}">
                <a16:creationId xmlns:a16="http://schemas.microsoft.com/office/drawing/2014/main" id="{80A5996F-99AF-4851-87D4-EB34224C3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245" y="4980986"/>
            <a:ext cx="1935063" cy="1787840"/>
          </a:xfrm>
          <a:prstGeom prst="rect">
            <a:avLst/>
          </a:prstGeom>
        </p:spPr>
      </p:pic>
      <p:sp>
        <p:nvSpPr>
          <p:cNvPr id="8" name="Rectangle 7">
            <a:extLst>
              <a:ext uri="{FF2B5EF4-FFF2-40B4-BE49-F238E27FC236}">
                <a16:creationId xmlns:a16="http://schemas.microsoft.com/office/drawing/2014/main" id="{ABE66572-E8B2-4254-882C-C8EC69FA6D93}"/>
              </a:ext>
              <a:ext uri="{C183D7F6-B498-43B3-948B-1728B52AA6E4}">
                <adec:decorative xmlns:adec="http://schemas.microsoft.com/office/drawing/2017/decorative" val="1"/>
              </a:ext>
            </a:extLst>
          </p:cNvPr>
          <p:cNvSpPr/>
          <p:nvPr/>
        </p:nvSpPr>
        <p:spPr>
          <a:xfrm>
            <a:off x="0" y="-24241"/>
            <a:ext cx="12192000" cy="646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bg1"/>
              </a:solidFill>
              <a:latin typeface="Baskerville Old Face" panose="02020602080505020303" pitchFamily="18" charset="0"/>
            </a:endParaRPr>
          </a:p>
        </p:txBody>
      </p:sp>
      <p:sp>
        <p:nvSpPr>
          <p:cNvPr id="18" name="Rectangle 17">
            <a:extLst>
              <a:ext uri="{FF2B5EF4-FFF2-40B4-BE49-F238E27FC236}">
                <a16:creationId xmlns:a16="http://schemas.microsoft.com/office/drawing/2014/main" id="{68AFC67F-8D61-41FC-9F5B-F37FF21883FB}"/>
              </a:ext>
            </a:extLst>
          </p:cNvPr>
          <p:cNvSpPr/>
          <p:nvPr/>
        </p:nvSpPr>
        <p:spPr>
          <a:xfrm>
            <a:off x="150284" y="743646"/>
            <a:ext cx="12132731" cy="138499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457200" indent="-457200">
              <a:buBlip>
                <a:blip r:embed="rId4"/>
              </a:buBlip>
            </a:pPr>
            <a:r>
              <a:rPr lang="en-US" sz="2800" b="1" u="sng" dirty="0">
                <a:ln/>
                <a:latin typeface="Baskerville Old Face" panose="02020602080505020303" pitchFamily="18" charset="0"/>
              </a:rPr>
              <a:t>Agency Status</a:t>
            </a:r>
            <a:r>
              <a:rPr lang="en-US" sz="2800" b="1" dirty="0">
                <a:ln/>
                <a:latin typeface="Baskerville Old Face" panose="02020602080505020303" pitchFamily="18" charset="0"/>
              </a:rPr>
              <a:t>: </a:t>
            </a:r>
          </a:p>
          <a:p>
            <a:pPr marL="914400" lvl="1" indent="-457200">
              <a:buFont typeface="Wingdings" panose="05000000000000000000" pitchFamily="2" charset="2"/>
              <a:buChar char="Ø"/>
            </a:pPr>
            <a:r>
              <a:rPr lang="en-US" sz="2800" b="1" dirty="0">
                <a:ln/>
                <a:latin typeface="Baskerville Old Face" panose="02020602080505020303" pitchFamily="18" charset="0"/>
              </a:rPr>
              <a:t>62 Agencies currently participating.</a:t>
            </a:r>
          </a:p>
          <a:p>
            <a:endParaRPr lang="en-US" sz="2800" b="1" u="sng" dirty="0">
              <a:ln/>
              <a:latin typeface="Baskerville Old Face" panose="02020602080505020303" pitchFamily="18" charset="0"/>
            </a:endParaRPr>
          </a:p>
        </p:txBody>
      </p:sp>
      <p:pic>
        <p:nvPicPr>
          <p:cNvPr id="20" name="Picture 19">
            <a:extLst>
              <a:ext uri="{FF2B5EF4-FFF2-40B4-BE49-F238E27FC236}">
                <a16:creationId xmlns:a16="http://schemas.microsoft.com/office/drawing/2014/main" id="{41C96403-11C1-47F2-8E58-3DD737414B8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248848" y="1930860"/>
            <a:ext cx="7694305" cy="3221064"/>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ECDC59B4-3524-4528-F85B-A51CE864D412}"/>
              </a:ext>
            </a:extLst>
          </p:cNvPr>
          <p:cNvSpPr>
            <a:spLocks noGrp="1"/>
          </p:cNvSpPr>
          <p:nvPr>
            <p:ph type="ctrTitle"/>
          </p:nvPr>
        </p:nvSpPr>
        <p:spPr>
          <a:xfrm>
            <a:off x="0" y="-17127"/>
            <a:ext cx="12192000" cy="646331"/>
          </a:xfrm>
        </p:spPr>
        <p:txBody>
          <a:bodyPr anchor="ctr" anchorCtr="0">
            <a:normAutofit/>
          </a:bodyPr>
          <a:lstStyle/>
          <a:p>
            <a:r>
              <a:rPr lang="en-US" sz="2800" dirty="0">
                <a:solidFill>
                  <a:schemeClr val="bg1"/>
                </a:solidFill>
                <a:latin typeface="Baskerville Old Face" panose="02020602080505020303" pitchFamily="18" charset="0"/>
              </a:rPr>
              <a:t>Agency Status</a:t>
            </a:r>
          </a:p>
        </p:txBody>
      </p:sp>
    </p:spTree>
    <p:extLst>
      <p:ext uri="{BB962C8B-B14F-4D97-AF65-F5344CB8AC3E}">
        <p14:creationId xmlns:p14="http://schemas.microsoft.com/office/powerpoint/2010/main" val="868036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3">
            <a:extLst>
              <a:ext uri="{FF2B5EF4-FFF2-40B4-BE49-F238E27FC236}">
                <a16:creationId xmlns:a16="http://schemas.microsoft.com/office/drawing/2014/main" id="{518DDF24-C411-4CB7-A945-9D613B39478B}"/>
              </a:ext>
              <a:ext uri="{C183D7F6-B498-43B3-948B-1728B52AA6E4}">
                <adec:decorative xmlns:adec="http://schemas.microsoft.com/office/drawing/2017/decorative" val="1"/>
              </a:ext>
            </a:extLst>
          </p:cNvPr>
          <p:cNvSpPr/>
          <p:nvPr/>
        </p:nvSpPr>
        <p:spPr>
          <a:xfrm rot="10800000">
            <a:off x="0" y="5775016"/>
            <a:ext cx="12192000" cy="100584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Document 3">
            <a:extLst>
              <a:ext uri="{FF2B5EF4-FFF2-40B4-BE49-F238E27FC236}">
                <a16:creationId xmlns:a16="http://schemas.microsoft.com/office/drawing/2014/main" id="{FC40898E-D173-4E14-AC2D-166B2B3ECB4A}"/>
              </a:ext>
              <a:ext uri="{C183D7F6-B498-43B3-948B-1728B52AA6E4}">
                <adec:decorative xmlns:adec="http://schemas.microsoft.com/office/drawing/2017/decorative" val="1"/>
              </a:ext>
            </a:extLst>
          </p:cNvPr>
          <p:cNvSpPr/>
          <p:nvPr/>
        </p:nvSpPr>
        <p:spPr>
          <a:xfrm rot="10800000">
            <a:off x="0" y="5852159"/>
            <a:ext cx="12192000" cy="100584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LEAP Logo">
            <a:extLst>
              <a:ext uri="{FF2B5EF4-FFF2-40B4-BE49-F238E27FC236}">
                <a16:creationId xmlns:a16="http://schemas.microsoft.com/office/drawing/2014/main" id="{80A5996F-99AF-4851-87D4-EB34224C3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245" y="4980986"/>
            <a:ext cx="1935063" cy="1787840"/>
          </a:xfrm>
          <a:prstGeom prst="rect">
            <a:avLst/>
          </a:prstGeom>
        </p:spPr>
      </p:pic>
      <p:sp>
        <p:nvSpPr>
          <p:cNvPr id="8" name="Rectangle 7">
            <a:extLst>
              <a:ext uri="{FF2B5EF4-FFF2-40B4-BE49-F238E27FC236}">
                <a16:creationId xmlns:a16="http://schemas.microsoft.com/office/drawing/2014/main" id="{ABE66572-E8B2-4254-882C-C8EC69FA6D93}"/>
              </a:ext>
              <a:ext uri="{C183D7F6-B498-43B3-948B-1728B52AA6E4}">
                <adec:decorative xmlns:adec="http://schemas.microsoft.com/office/drawing/2017/decorative" val="1"/>
              </a:ext>
            </a:extLst>
          </p:cNvPr>
          <p:cNvSpPr/>
          <p:nvPr/>
        </p:nvSpPr>
        <p:spPr>
          <a:xfrm>
            <a:off x="0" y="-24241"/>
            <a:ext cx="12192000" cy="646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Baskerville Old Face" panose="02020602080505020303" pitchFamily="18" charset="0"/>
              </a:rPr>
              <a:t>	</a:t>
            </a:r>
          </a:p>
        </p:txBody>
      </p:sp>
      <p:sp>
        <p:nvSpPr>
          <p:cNvPr id="6" name="Rectangle 5">
            <a:extLst>
              <a:ext uri="{FF2B5EF4-FFF2-40B4-BE49-F238E27FC236}">
                <a16:creationId xmlns:a16="http://schemas.microsoft.com/office/drawing/2014/main" id="{304E319A-2DE5-4213-B1DA-B43C3D715D2E}"/>
              </a:ext>
            </a:extLst>
          </p:cNvPr>
          <p:cNvSpPr/>
          <p:nvPr/>
        </p:nvSpPr>
        <p:spPr>
          <a:xfrm>
            <a:off x="116222" y="775109"/>
            <a:ext cx="11959555" cy="4893647"/>
          </a:xfrm>
          <a:prstGeom prst="rect">
            <a:avLst/>
          </a:prstGeom>
          <a:noFill/>
        </p:spPr>
        <p:txBody>
          <a:bodyPr wrap="square" lIns="91440" tIns="45720" rIns="91440" bIns="45720">
            <a:spAutoFit/>
          </a:bodyPr>
          <a:lstStyle/>
          <a:p>
            <a:r>
              <a:rPr lang="en-US" sz="2600" u="sng" dirty="0">
                <a:ln w="0"/>
                <a:effectLst>
                  <a:outerShdw blurRad="38100" dist="19050" dir="2700000" algn="tl" rotWithShape="0">
                    <a:schemeClr val="dk1">
                      <a:alpha val="40000"/>
                    </a:schemeClr>
                  </a:outerShdw>
                </a:effectLst>
                <a:latin typeface="Baskerville Old Face" panose="02020602080505020303" pitchFamily="18" charset="0"/>
              </a:rPr>
              <a:t>MOCK Assessments:</a:t>
            </a:r>
          </a:p>
          <a:p>
            <a:pPr marL="457200" indent="-457200">
              <a:buFont typeface="Wingdings" panose="05000000000000000000" pitchFamily="2" charset="2"/>
              <a:buChar char="§"/>
            </a:pPr>
            <a:r>
              <a:rPr lang="en-US" sz="2600" dirty="0">
                <a:ln w="0"/>
                <a:effectLst>
                  <a:outerShdw blurRad="38100" dist="19050" dir="2700000" algn="tl" rotWithShape="0">
                    <a:schemeClr val="dk1">
                      <a:alpha val="40000"/>
                    </a:schemeClr>
                  </a:outerShdw>
                </a:effectLst>
                <a:latin typeface="Baskerville Old Face" panose="02020602080505020303" pitchFamily="18" charset="0"/>
              </a:rPr>
              <a:t>St. Marys Police Department – ongoing</a:t>
            </a:r>
          </a:p>
          <a:p>
            <a:pPr marL="457200" indent="-457200">
              <a:buFont typeface="Wingdings" panose="05000000000000000000" pitchFamily="2" charset="2"/>
              <a:buChar char="§"/>
            </a:pPr>
            <a:r>
              <a:rPr lang="en-US" sz="2600" dirty="0">
                <a:ln w="0"/>
                <a:solidFill>
                  <a:srgbClr val="00B050"/>
                </a:solidFill>
                <a:effectLst>
                  <a:outerShdw blurRad="38100" dist="19050" dir="2700000" algn="tl" rotWithShape="0">
                    <a:schemeClr val="dk1">
                      <a:alpha val="40000"/>
                    </a:schemeClr>
                  </a:outerShdw>
                </a:effectLst>
                <a:latin typeface="Baskerville Old Face" panose="02020602080505020303" pitchFamily="18" charset="0"/>
              </a:rPr>
              <a:t>Olathe Police Department – June 2025 Completed</a:t>
            </a:r>
          </a:p>
          <a:p>
            <a:pPr marL="457200" indent="-457200">
              <a:buFont typeface="Wingdings" panose="05000000000000000000" pitchFamily="2" charset="2"/>
              <a:buChar char="§"/>
            </a:pPr>
            <a:r>
              <a:rPr lang="en-US" sz="2600" dirty="0">
                <a:ln w="0"/>
                <a:effectLst>
                  <a:outerShdw blurRad="38100" dist="19050" dir="2700000" algn="tl" rotWithShape="0">
                    <a:schemeClr val="dk1">
                      <a:alpha val="40000"/>
                    </a:schemeClr>
                  </a:outerShdw>
                </a:effectLst>
                <a:latin typeface="Baskerville Old Face" panose="02020602080505020303" pitchFamily="18" charset="0"/>
              </a:rPr>
              <a:t>Hutchinson Police Department – August/September 2025</a:t>
            </a:r>
          </a:p>
          <a:p>
            <a:pPr marL="457200" indent="-457200">
              <a:buFont typeface="Wingdings" panose="05000000000000000000" pitchFamily="2" charset="2"/>
              <a:buChar char="§"/>
            </a:pPr>
            <a:r>
              <a:rPr lang="en-US" sz="2600" dirty="0">
                <a:ln w="0"/>
                <a:effectLst>
                  <a:outerShdw blurRad="38100" dist="19050" dir="2700000" algn="tl" rotWithShape="0">
                    <a:schemeClr val="dk1">
                      <a:alpha val="40000"/>
                    </a:schemeClr>
                  </a:outerShdw>
                </a:effectLst>
                <a:latin typeface="Baskerville Old Face" panose="02020602080505020303" pitchFamily="18" charset="0"/>
              </a:rPr>
              <a:t>Parsons Police Department – September 2025</a:t>
            </a:r>
          </a:p>
          <a:p>
            <a:pPr marL="457200" indent="-457200">
              <a:buFont typeface="Wingdings" panose="05000000000000000000" pitchFamily="2" charset="2"/>
              <a:buChar char="§"/>
            </a:pPr>
            <a:r>
              <a:rPr lang="en-US" sz="2600" dirty="0">
                <a:ln w="0"/>
                <a:effectLst>
                  <a:outerShdw blurRad="38100" dist="19050" dir="2700000" algn="tl" rotWithShape="0">
                    <a:schemeClr val="dk1">
                      <a:alpha val="40000"/>
                    </a:schemeClr>
                  </a:outerShdw>
                </a:effectLst>
                <a:latin typeface="Baskerville Old Face" panose="02020602080505020303" pitchFamily="18" charset="0"/>
              </a:rPr>
              <a:t>Abilene Police Department – August 2025</a:t>
            </a:r>
          </a:p>
          <a:p>
            <a:pPr marL="457200" indent="-457200">
              <a:buFont typeface="Wingdings" panose="05000000000000000000" pitchFamily="2" charset="2"/>
              <a:buChar char="§"/>
            </a:pPr>
            <a:r>
              <a:rPr lang="en-US" sz="2600" dirty="0">
                <a:ln w="0"/>
                <a:solidFill>
                  <a:srgbClr val="00B050"/>
                </a:solidFill>
                <a:effectLst>
                  <a:outerShdw blurRad="38100" dist="19050" dir="2700000" algn="tl" rotWithShape="0">
                    <a:schemeClr val="dk1">
                      <a:alpha val="40000"/>
                    </a:schemeClr>
                  </a:outerShdw>
                </a:effectLst>
                <a:latin typeface="Baskerville Old Face" panose="02020602080505020303" pitchFamily="18" charset="0"/>
              </a:rPr>
              <a:t>Augusta Department of Public Safety – August 2025 Completed</a:t>
            </a:r>
          </a:p>
          <a:p>
            <a:pPr marL="457200" indent="-457200">
              <a:buFont typeface="Wingdings" panose="05000000000000000000" pitchFamily="2" charset="2"/>
              <a:buChar char="§"/>
            </a:pPr>
            <a:r>
              <a:rPr lang="en-US" sz="2600" dirty="0">
                <a:ln w="0"/>
                <a:effectLst>
                  <a:outerShdw blurRad="38100" dist="19050" dir="2700000" algn="tl" rotWithShape="0">
                    <a:schemeClr val="dk1">
                      <a:alpha val="40000"/>
                    </a:schemeClr>
                  </a:outerShdw>
                </a:effectLst>
                <a:latin typeface="Baskerville Old Face" panose="02020602080505020303" pitchFamily="18" charset="0"/>
              </a:rPr>
              <a:t>University of Kansas Police Department – August/September 2025</a:t>
            </a:r>
          </a:p>
          <a:p>
            <a:pPr marL="457200" indent="-457200">
              <a:buFont typeface="Wingdings" panose="05000000000000000000" pitchFamily="2" charset="2"/>
              <a:buChar char="§"/>
            </a:pPr>
            <a:endParaRPr lang="en-US" sz="2600" dirty="0">
              <a:ln w="0"/>
              <a:effectLst>
                <a:outerShdw blurRad="38100" dist="19050" dir="2700000" algn="tl" rotWithShape="0">
                  <a:schemeClr val="dk1">
                    <a:alpha val="40000"/>
                  </a:schemeClr>
                </a:outerShdw>
              </a:effectLst>
              <a:latin typeface="Baskerville Old Face" panose="02020602080505020303" pitchFamily="18" charset="0"/>
            </a:endParaRPr>
          </a:p>
          <a:p>
            <a:endParaRPr lang="en-US" sz="2600" u="sng" dirty="0">
              <a:ln w="0"/>
              <a:effectLst>
                <a:outerShdw blurRad="38100" dist="19050" dir="2700000" algn="tl" rotWithShape="0">
                  <a:schemeClr val="dk1">
                    <a:alpha val="40000"/>
                  </a:schemeClr>
                </a:outerShdw>
              </a:effectLst>
              <a:latin typeface="Baskerville Old Face" panose="02020602080505020303" pitchFamily="18" charset="0"/>
            </a:endParaRPr>
          </a:p>
          <a:p>
            <a:endParaRPr lang="en-US" sz="2600" u="sng" dirty="0">
              <a:ln w="0"/>
              <a:effectLst>
                <a:outerShdw blurRad="38100" dist="19050" dir="2700000" algn="tl" rotWithShape="0">
                  <a:schemeClr val="dk1">
                    <a:alpha val="40000"/>
                  </a:schemeClr>
                </a:outerShdw>
              </a:effectLst>
              <a:latin typeface="Baskerville Old Face" panose="02020602080505020303" pitchFamily="18" charset="0"/>
            </a:endParaRPr>
          </a:p>
          <a:p>
            <a:endParaRPr lang="en-US" sz="2600" dirty="0">
              <a:ln w="0"/>
              <a:effectLst>
                <a:outerShdw blurRad="38100" dist="19050" dir="2700000" algn="tl" rotWithShape="0">
                  <a:schemeClr val="dk1">
                    <a:alpha val="40000"/>
                  </a:schemeClr>
                </a:outerShdw>
              </a:effectLst>
              <a:latin typeface="Baskerville Old Face" panose="02020602080505020303" pitchFamily="18" charset="0"/>
            </a:endParaRPr>
          </a:p>
        </p:txBody>
      </p:sp>
      <p:pic>
        <p:nvPicPr>
          <p:cNvPr id="7170" name="Picture 2" descr="Grade 11 Mock Assessments | E-Academy">
            <a:extLst>
              <a:ext uri="{FF2B5EF4-FFF2-40B4-BE49-F238E27FC236}">
                <a16:creationId xmlns:a16="http://schemas.microsoft.com/office/drawing/2014/main" id="{8E67673F-58AF-4318-87A9-ED16294A51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575" t="4961" r="23805" b="5373"/>
          <a:stretch/>
        </p:blipFill>
        <p:spPr bwMode="auto">
          <a:xfrm>
            <a:off x="9391341" y="884429"/>
            <a:ext cx="2377440" cy="2092394"/>
          </a:xfrm>
          <a:prstGeom prst="ellipse">
            <a:avLst/>
          </a:prstGeom>
          <a:ln w="190500" cap="rnd">
            <a:solidFill>
              <a:srgbClr val="C8C6BD"/>
            </a:solidFill>
            <a:prstDash val="solid"/>
          </a:ln>
          <a:effectLst>
            <a:outerShdw blurRad="127000" algn="bl" rotWithShape="0">
              <a:srgbClr val="000000"/>
            </a:outerShdw>
          </a:effectLst>
          <a:scene3d>
            <a:camera prst="perspectiveContrastingLeftFacing"/>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905FC36-1227-4986-AFCE-97BF835455B7}"/>
              </a:ext>
            </a:extLst>
          </p:cNvPr>
          <p:cNvSpPr/>
          <p:nvPr/>
        </p:nvSpPr>
        <p:spPr>
          <a:xfrm>
            <a:off x="1193328" y="4449971"/>
            <a:ext cx="9805345" cy="492443"/>
          </a:xfrm>
          <a:prstGeom prst="rect">
            <a:avLst/>
          </a:prstGeom>
          <a:solidFill>
            <a:schemeClr val="tx1"/>
          </a:solidFill>
        </p:spPr>
        <p:txBody>
          <a:bodyPr wrap="square" lIns="91440" tIns="45720" rIns="91440" bIns="45720">
            <a:spAutoFit/>
          </a:bodyPr>
          <a:lstStyle/>
          <a:p>
            <a:r>
              <a:rPr lang="en-US" sz="2600" dirty="0">
                <a:ln w="0"/>
                <a:solidFill>
                  <a:srgbClr val="FFFF00"/>
                </a:solidFill>
                <a:effectLst>
                  <a:outerShdw blurRad="38100" dist="19050" dir="2700000" algn="tl" rotWithShape="0">
                    <a:schemeClr val="dk1">
                      <a:alpha val="40000"/>
                    </a:schemeClr>
                  </a:outerShdw>
                </a:effectLst>
                <a:latin typeface="Baskerville Old Face" panose="02020602080505020303" pitchFamily="18" charset="0"/>
              </a:rPr>
              <a:t>I need to know who conducted your mock and what files they reviewed?</a:t>
            </a:r>
          </a:p>
        </p:txBody>
      </p:sp>
      <p:sp>
        <p:nvSpPr>
          <p:cNvPr id="2" name="Title 1">
            <a:extLst>
              <a:ext uri="{FF2B5EF4-FFF2-40B4-BE49-F238E27FC236}">
                <a16:creationId xmlns:a16="http://schemas.microsoft.com/office/drawing/2014/main" id="{F8122FC2-3010-6A27-093C-B28440E3188D}"/>
              </a:ext>
            </a:extLst>
          </p:cNvPr>
          <p:cNvSpPr>
            <a:spLocks noGrp="1"/>
          </p:cNvSpPr>
          <p:nvPr>
            <p:ph type="ctrTitle"/>
          </p:nvPr>
        </p:nvSpPr>
        <p:spPr>
          <a:xfrm>
            <a:off x="0" y="-17127"/>
            <a:ext cx="12192000" cy="646331"/>
          </a:xfrm>
        </p:spPr>
        <p:txBody>
          <a:bodyPr anchor="ctr" anchorCtr="0">
            <a:normAutofit/>
          </a:bodyPr>
          <a:lstStyle/>
          <a:p>
            <a:r>
              <a:rPr lang="en-US" sz="2800" dirty="0">
                <a:solidFill>
                  <a:schemeClr val="bg1"/>
                </a:solidFill>
                <a:latin typeface="Baskerville Old Face" panose="02020602080505020303" pitchFamily="18" charset="0"/>
              </a:rPr>
              <a:t>Mocks</a:t>
            </a:r>
          </a:p>
        </p:txBody>
      </p:sp>
    </p:spTree>
    <p:extLst>
      <p:ext uri="{BB962C8B-B14F-4D97-AF65-F5344CB8AC3E}">
        <p14:creationId xmlns:p14="http://schemas.microsoft.com/office/powerpoint/2010/main" val="2571861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3">
            <a:extLst>
              <a:ext uri="{FF2B5EF4-FFF2-40B4-BE49-F238E27FC236}">
                <a16:creationId xmlns:a16="http://schemas.microsoft.com/office/drawing/2014/main" id="{518DDF24-C411-4CB7-A945-9D613B39478B}"/>
              </a:ext>
              <a:ext uri="{C183D7F6-B498-43B3-948B-1728B52AA6E4}">
                <adec:decorative xmlns:adec="http://schemas.microsoft.com/office/drawing/2017/decorative" val="1"/>
              </a:ext>
            </a:extLst>
          </p:cNvPr>
          <p:cNvSpPr/>
          <p:nvPr/>
        </p:nvSpPr>
        <p:spPr>
          <a:xfrm rot="10800000">
            <a:off x="0" y="5775016"/>
            <a:ext cx="12192000" cy="100584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Document 3">
            <a:extLst>
              <a:ext uri="{FF2B5EF4-FFF2-40B4-BE49-F238E27FC236}">
                <a16:creationId xmlns:a16="http://schemas.microsoft.com/office/drawing/2014/main" id="{FC40898E-D173-4E14-AC2D-166B2B3ECB4A}"/>
              </a:ext>
              <a:ext uri="{C183D7F6-B498-43B3-948B-1728B52AA6E4}">
                <adec:decorative xmlns:adec="http://schemas.microsoft.com/office/drawing/2017/decorative" val="1"/>
              </a:ext>
            </a:extLst>
          </p:cNvPr>
          <p:cNvSpPr/>
          <p:nvPr/>
        </p:nvSpPr>
        <p:spPr>
          <a:xfrm rot="10800000">
            <a:off x="0" y="5852159"/>
            <a:ext cx="12192000" cy="100584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LEAP Logo">
            <a:extLst>
              <a:ext uri="{FF2B5EF4-FFF2-40B4-BE49-F238E27FC236}">
                <a16:creationId xmlns:a16="http://schemas.microsoft.com/office/drawing/2014/main" id="{80A5996F-99AF-4851-87D4-EB34224C3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245" y="4980986"/>
            <a:ext cx="1935063" cy="1787840"/>
          </a:xfrm>
          <a:prstGeom prst="rect">
            <a:avLst/>
          </a:prstGeom>
        </p:spPr>
      </p:pic>
      <p:sp>
        <p:nvSpPr>
          <p:cNvPr id="8" name="Rectangle 7">
            <a:extLst>
              <a:ext uri="{FF2B5EF4-FFF2-40B4-BE49-F238E27FC236}">
                <a16:creationId xmlns:a16="http://schemas.microsoft.com/office/drawing/2014/main" id="{ABE66572-E8B2-4254-882C-C8EC69FA6D93}"/>
              </a:ext>
              <a:ext uri="{C183D7F6-B498-43B3-948B-1728B52AA6E4}">
                <adec:decorative xmlns:adec="http://schemas.microsoft.com/office/drawing/2017/decorative" val="1"/>
              </a:ext>
            </a:extLst>
          </p:cNvPr>
          <p:cNvSpPr/>
          <p:nvPr/>
        </p:nvSpPr>
        <p:spPr>
          <a:xfrm>
            <a:off x="0" y="-24241"/>
            <a:ext cx="12192000" cy="646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bg1"/>
              </a:solidFill>
              <a:latin typeface="Baskerville Old Face" panose="02020602080505020303" pitchFamily="18" charset="0"/>
            </a:endParaRPr>
          </a:p>
        </p:txBody>
      </p:sp>
      <p:sp>
        <p:nvSpPr>
          <p:cNvPr id="7" name="Rectangle 6">
            <a:extLst>
              <a:ext uri="{FF2B5EF4-FFF2-40B4-BE49-F238E27FC236}">
                <a16:creationId xmlns:a16="http://schemas.microsoft.com/office/drawing/2014/main" id="{BCE15A27-26CE-47D8-986B-03EBCEBE03D6}"/>
              </a:ext>
            </a:extLst>
          </p:cNvPr>
          <p:cNvSpPr/>
          <p:nvPr/>
        </p:nvSpPr>
        <p:spPr>
          <a:xfrm>
            <a:off x="116222" y="1096758"/>
            <a:ext cx="11959555" cy="3231654"/>
          </a:xfrm>
          <a:prstGeom prst="rect">
            <a:avLst/>
          </a:prstGeom>
          <a:noFill/>
        </p:spPr>
        <p:txBody>
          <a:bodyPr wrap="square" lIns="91440" tIns="45720" rIns="91440" bIns="45720">
            <a:spAutoFit/>
          </a:bodyPr>
          <a:lstStyle/>
          <a:p>
            <a:r>
              <a:rPr lang="en-US" sz="2800" u="sng" dirty="0">
                <a:ln w="0"/>
                <a:effectLst>
                  <a:outerShdw blurRad="38100" dist="19050" dir="2700000" algn="tl" rotWithShape="0">
                    <a:schemeClr val="dk1">
                      <a:alpha val="40000"/>
                    </a:schemeClr>
                  </a:outerShdw>
                </a:effectLst>
                <a:latin typeface="Baskerville Old Face" panose="02020602080505020303" pitchFamily="18" charset="0"/>
              </a:rPr>
              <a:t>Agencies in Assessment:</a:t>
            </a:r>
          </a:p>
          <a:p>
            <a:pPr marL="514350" indent="-514350">
              <a:buFont typeface="+mj-lt"/>
              <a:buAutoNum type="arabicPeriod"/>
            </a:pPr>
            <a:r>
              <a:rPr lang="en-US" sz="2800" dirty="0">
                <a:ln w="0"/>
                <a:effectLst>
                  <a:outerShdw blurRad="38100" dist="19050" dir="2700000" algn="tl" rotWithShape="0">
                    <a:schemeClr val="dk1">
                      <a:alpha val="40000"/>
                    </a:schemeClr>
                  </a:outerShdw>
                </a:effectLst>
                <a:latin typeface="Baskerville Old Face" panose="02020602080505020303" pitchFamily="18" charset="0"/>
              </a:rPr>
              <a:t>Olathe Police Department </a:t>
            </a:r>
            <a:r>
              <a:rPr lang="en-US" sz="1600" dirty="0">
                <a:ln w="0"/>
                <a:effectLst>
                  <a:outerShdw blurRad="38100" dist="19050" dir="2700000" algn="tl" rotWithShape="0">
                    <a:schemeClr val="dk1">
                      <a:alpha val="40000"/>
                    </a:schemeClr>
                  </a:outerShdw>
                </a:effectLst>
                <a:latin typeface="Baskerville Old Face" panose="02020602080505020303" pitchFamily="18" charset="0"/>
              </a:rPr>
              <a:t>Official Start Date: 01-26-2024</a:t>
            </a:r>
          </a:p>
          <a:p>
            <a:pPr marL="914400" lvl="1" indent="-457200">
              <a:buFont typeface="Wingdings" panose="05000000000000000000" pitchFamily="2" charset="2"/>
              <a:buChar char="ü"/>
            </a:pPr>
            <a:r>
              <a:rPr lang="en-US" dirty="0">
                <a:ln w="0"/>
                <a:effectLst>
                  <a:outerShdw blurRad="38100" dist="19050" dir="2700000" algn="tl" rotWithShape="0">
                    <a:schemeClr val="dk1">
                      <a:alpha val="40000"/>
                    </a:schemeClr>
                  </a:outerShdw>
                </a:effectLst>
                <a:latin typeface="Baskerville Old Face" panose="02020602080505020303" pitchFamily="18" charset="0"/>
              </a:rPr>
              <a:t>Remote File Review: July 21</a:t>
            </a:r>
            <a:r>
              <a:rPr lang="en-US" baseline="30000" dirty="0">
                <a:ln w="0"/>
                <a:effectLst>
                  <a:outerShdw blurRad="38100" dist="19050" dir="2700000" algn="tl" rotWithShape="0">
                    <a:schemeClr val="dk1">
                      <a:alpha val="40000"/>
                    </a:schemeClr>
                  </a:outerShdw>
                </a:effectLst>
                <a:latin typeface="Baskerville Old Face" panose="02020602080505020303" pitchFamily="18" charset="0"/>
              </a:rPr>
              <a:t>st</a:t>
            </a:r>
            <a:r>
              <a:rPr lang="en-US" dirty="0">
                <a:ln w="0"/>
                <a:effectLst>
                  <a:outerShdw blurRad="38100" dist="19050" dir="2700000" algn="tl" rotWithShape="0">
                    <a:schemeClr val="dk1">
                      <a:alpha val="40000"/>
                    </a:schemeClr>
                  </a:outerShdw>
                </a:effectLst>
                <a:latin typeface="Baskerville Old Face" panose="02020602080505020303" pitchFamily="18" charset="0"/>
              </a:rPr>
              <a:t> – August 30</a:t>
            </a:r>
            <a:r>
              <a:rPr lang="en-US" baseline="30000" dirty="0">
                <a:ln w="0"/>
                <a:effectLst>
                  <a:outerShdw blurRad="38100" dist="19050" dir="2700000" algn="tl" rotWithShape="0">
                    <a:schemeClr val="dk1">
                      <a:alpha val="40000"/>
                    </a:schemeClr>
                  </a:outerShdw>
                </a:effectLst>
                <a:latin typeface="Baskerville Old Face" panose="02020602080505020303" pitchFamily="18" charset="0"/>
              </a:rPr>
              <a:t>th</a:t>
            </a:r>
            <a:r>
              <a:rPr lang="en-US" dirty="0">
                <a:ln w="0"/>
                <a:effectLst>
                  <a:outerShdw blurRad="38100" dist="19050" dir="2700000" algn="tl" rotWithShape="0">
                    <a:schemeClr val="dk1">
                      <a:alpha val="40000"/>
                    </a:schemeClr>
                  </a:outerShdw>
                </a:effectLst>
                <a:latin typeface="Baskerville Old Face" panose="02020602080505020303" pitchFamily="18" charset="0"/>
              </a:rPr>
              <a:t>, 2025 - </a:t>
            </a:r>
            <a:r>
              <a:rPr lang="en-US" dirty="0">
                <a:ln w="0"/>
                <a:solidFill>
                  <a:srgbClr val="00B050"/>
                </a:solidFill>
                <a:effectLst>
                  <a:outerShdw blurRad="38100" dist="19050" dir="2700000" algn="tl" rotWithShape="0">
                    <a:schemeClr val="dk1">
                      <a:alpha val="40000"/>
                    </a:schemeClr>
                  </a:outerShdw>
                </a:effectLst>
                <a:latin typeface="Baskerville Old Face" panose="02020602080505020303" pitchFamily="18" charset="0"/>
              </a:rPr>
              <a:t>Completed</a:t>
            </a:r>
            <a:endParaRPr lang="en-US" dirty="0">
              <a:ln w="0"/>
              <a:effectLst>
                <a:outerShdw blurRad="38100" dist="19050" dir="2700000" algn="tl" rotWithShape="0">
                  <a:schemeClr val="dk1">
                    <a:alpha val="40000"/>
                  </a:schemeClr>
                </a:outerShdw>
              </a:effectLst>
              <a:latin typeface="Baskerville Old Face" panose="02020602080505020303" pitchFamily="18" charset="0"/>
            </a:endParaRPr>
          </a:p>
          <a:p>
            <a:pPr marL="914400" lvl="1" indent="-457200">
              <a:buFont typeface="Wingdings" panose="05000000000000000000" pitchFamily="2" charset="2"/>
              <a:buChar char="ü"/>
            </a:pPr>
            <a:r>
              <a:rPr lang="en-US" dirty="0">
                <a:ln w="0"/>
                <a:effectLst>
                  <a:outerShdw blurRad="38100" dist="19050" dir="2700000" algn="tl" rotWithShape="0">
                    <a:schemeClr val="dk1">
                      <a:alpha val="40000"/>
                    </a:schemeClr>
                  </a:outerShdw>
                </a:effectLst>
                <a:latin typeface="Baskerville Old Face" panose="02020602080505020303" pitchFamily="18" charset="0"/>
              </a:rPr>
              <a:t>On-Site Visit: September 10</a:t>
            </a:r>
            <a:r>
              <a:rPr lang="en-US" baseline="30000" dirty="0">
                <a:ln w="0"/>
                <a:effectLst>
                  <a:outerShdw blurRad="38100" dist="19050" dir="2700000" algn="tl" rotWithShape="0">
                    <a:schemeClr val="dk1">
                      <a:alpha val="40000"/>
                    </a:schemeClr>
                  </a:outerShdw>
                </a:effectLst>
                <a:latin typeface="Baskerville Old Face" panose="02020602080505020303" pitchFamily="18" charset="0"/>
              </a:rPr>
              <a:t>th</a:t>
            </a:r>
            <a:r>
              <a:rPr lang="en-US" dirty="0">
                <a:ln w="0"/>
                <a:effectLst>
                  <a:outerShdw blurRad="38100" dist="19050" dir="2700000" algn="tl" rotWithShape="0">
                    <a:schemeClr val="dk1">
                      <a:alpha val="40000"/>
                    </a:schemeClr>
                  </a:outerShdw>
                </a:effectLst>
                <a:latin typeface="Baskerville Old Face" panose="02020602080505020303" pitchFamily="18" charset="0"/>
              </a:rPr>
              <a:t> – 11</a:t>
            </a:r>
            <a:r>
              <a:rPr lang="en-US" baseline="30000" dirty="0">
                <a:ln w="0"/>
                <a:effectLst>
                  <a:outerShdw blurRad="38100" dist="19050" dir="2700000" algn="tl" rotWithShape="0">
                    <a:schemeClr val="dk1">
                      <a:alpha val="40000"/>
                    </a:schemeClr>
                  </a:outerShdw>
                </a:effectLst>
                <a:latin typeface="Baskerville Old Face" panose="02020602080505020303" pitchFamily="18" charset="0"/>
              </a:rPr>
              <a:t>th</a:t>
            </a:r>
            <a:r>
              <a:rPr lang="en-US" dirty="0">
                <a:ln w="0"/>
                <a:effectLst>
                  <a:outerShdw blurRad="38100" dist="19050" dir="2700000" algn="tl" rotWithShape="0">
                    <a:schemeClr val="dk1">
                      <a:alpha val="40000"/>
                    </a:schemeClr>
                  </a:outerShdw>
                </a:effectLst>
                <a:latin typeface="Baskerville Old Face" panose="02020602080505020303" pitchFamily="18" charset="0"/>
              </a:rPr>
              <a:t>, 2025</a:t>
            </a:r>
          </a:p>
          <a:p>
            <a:pPr marL="457200" indent="-457200">
              <a:buFont typeface="Wingdings" panose="05000000000000000000" pitchFamily="2" charset="2"/>
              <a:buChar char="§"/>
            </a:pPr>
            <a:endParaRPr lang="en-US" sz="2800" dirty="0">
              <a:ln w="0"/>
              <a:effectLst>
                <a:outerShdw blurRad="38100" dist="19050" dir="2700000" algn="tl" rotWithShape="0">
                  <a:schemeClr val="dk1">
                    <a:alpha val="40000"/>
                  </a:schemeClr>
                </a:outerShdw>
              </a:effectLst>
              <a:latin typeface="Baskerville Old Face" panose="02020602080505020303" pitchFamily="18" charset="0"/>
            </a:endParaRPr>
          </a:p>
          <a:p>
            <a:endParaRPr lang="en-US" sz="2800" u="sng" dirty="0">
              <a:ln w="0"/>
              <a:effectLst>
                <a:outerShdw blurRad="38100" dist="19050" dir="2700000" algn="tl" rotWithShape="0">
                  <a:schemeClr val="dk1">
                    <a:alpha val="40000"/>
                  </a:schemeClr>
                </a:outerShdw>
              </a:effectLst>
              <a:latin typeface="Baskerville Old Face" panose="02020602080505020303" pitchFamily="18" charset="0"/>
            </a:endParaRPr>
          </a:p>
          <a:p>
            <a:endParaRPr lang="en-US" sz="2800" u="sng" dirty="0">
              <a:ln w="0"/>
              <a:effectLst>
                <a:outerShdw blurRad="38100" dist="19050" dir="2700000" algn="tl" rotWithShape="0">
                  <a:schemeClr val="dk1">
                    <a:alpha val="40000"/>
                  </a:schemeClr>
                </a:outerShdw>
              </a:effectLst>
              <a:latin typeface="Baskerville Old Face" panose="02020602080505020303" pitchFamily="18" charset="0"/>
            </a:endParaRPr>
          </a:p>
          <a:p>
            <a:endParaRPr lang="en-US" sz="2800" dirty="0">
              <a:ln w="0"/>
              <a:effectLst>
                <a:outerShdw blurRad="38100" dist="19050" dir="2700000" algn="tl" rotWithShape="0">
                  <a:schemeClr val="dk1">
                    <a:alpha val="40000"/>
                  </a:schemeClr>
                </a:outerShdw>
              </a:effectLst>
              <a:latin typeface="Baskerville Old Face" panose="02020602080505020303" pitchFamily="18" charset="0"/>
            </a:endParaRPr>
          </a:p>
        </p:txBody>
      </p:sp>
      <p:grpSp>
        <p:nvGrpSpPr>
          <p:cNvPr id="9" name="Group 8" descr="Emblem Agencies in Assessment">
            <a:extLst>
              <a:ext uri="{FF2B5EF4-FFF2-40B4-BE49-F238E27FC236}">
                <a16:creationId xmlns:a16="http://schemas.microsoft.com/office/drawing/2014/main" id="{4B64BBED-9FCC-4B6B-A71D-E34B1B7FA708}"/>
              </a:ext>
              <a:ext uri="{C183D7F6-B498-43B3-948B-1728B52AA6E4}">
                <adec:decorative xmlns:adec="http://schemas.microsoft.com/office/drawing/2017/decorative" val="0"/>
              </a:ext>
            </a:extLst>
          </p:cNvPr>
          <p:cNvGrpSpPr/>
          <p:nvPr/>
        </p:nvGrpSpPr>
        <p:grpSpPr>
          <a:xfrm>
            <a:off x="8746997" y="1117973"/>
            <a:ext cx="2533258" cy="2554545"/>
            <a:chOff x="8746997" y="848153"/>
            <a:chExt cx="2533258" cy="2554545"/>
          </a:xfrm>
        </p:grpSpPr>
        <p:sp>
          <p:nvSpPr>
            <p:cNvPr id="10" name="Rectangle 9">
              <a:extLst>
                <a:ext uri="{FF2B5EF4-FFF2-40B4-BE49-F238E27FC236}">
                  <a16:creationId xmlns:a16="http://schemas.microsoft.com/office/drawing/2014/main" id="{687EA965-1CA0-44E7-8204-C0D6448C0706}"/>
                </a:ext>
              </a:extLst>
            </p:cNvPr>
            <p:cNvSpPr/>
            <p:nvPr/>
          </p:nvSpPr>
          <p:spPr>
            <a:xfrm>
              <a:off x="8746997" y="848153"/>
              <a:ext cx="2533258" cy="2554545"/>
            </a:xfrm>
            <a:prstGeom prst="rect">
              <a:avLst/>
            </a:prstGeom>
            <a:solidFill>
              <a:schemeClr val="tx1"/>
            </a:solidFill>
            <a:ln>
              <a:noFill/>
            </a:ln>
            <a:effectLst>
              <a:outerShdw blurRad="190500" dist="228600" dir="2700000" algn="ctr">
                <a:srgbClr val="000000">
                  <a:alpha val="30000"/>
                </a:srgbClr>
              </a:outerShdw>
            </a:effectLst>
            <a:scene3d>
              <a:camera prst="perspectiveHeroicExtremeLeftFacing"/>
              <a:lightRig rig="threePt" dir="t"/>
            </a:scene3d>
            <a:sp3d prstMaterial="matte">
              <a:bevelT w="127000" h="63500"/>
            </a:sp3d>
          </p:spPr>
          <p:txBody>
            <a:bodyPr wrap="none" lIns="91440" tIns="45720" rIns="91440" bIns="45720">
              <a:spAutoFit/>
            </a:bodyPr>
            <a:lstStyle/>
            <a:p>
              <a:pPr algn="ctr"/>
              <a:endParaRPr lang="en-US" sz="3200" b="0" cap="none" spc="0" dirty="0">
                <a:ln w="0"/>
                <a:solidFill>
                  <a:schemeClr val="tx1"/>
                </a:solidFill>
                <a:effectLst>
                  <a:outerShdw blurRad="38100" dist="19050" dir="2700000" algn="tl" rotWithShape="0">
                    <a:schemeClr val="dk1">
                      <a:alpha val="40000"/>
                    </a:schemeClr>
                  </a:outerShdw>
                </a:effectLst>
                <a:latin typeface="Elephant" panose="02020904090505020303" pitchFamily="18" charset="0"/>
              </a:endParaRPr>
            </a:p>
            <a:p>
              <a:pPr algn="ctr"/>
              <a:endParaRPr lang="en-US" sz="3200" b="0" cap="none" spc="0" dirty="0">
                <a:ln w="0"/>
                <a:blipFill dpi="0" rotWithShape="1">
                  <a:blip r:embed="rId4">
                    <a:extLst>
                      <a:ext uri="{28A0092B-C50C-407E-A947-70E740481C1C}">
                        <a14:useLocalDpi xmlns:a14="http://schemas.microsoft.com/office/drawing/2010/main" val="0"/>
                      </a:ext>
                    </a:extLst>
                  </a:blip>
                  <a:srcRect/>
                  <a:stretch>
                    <a:fillRect/>
                  </a:stretch>
                </a:blipFill>
                <a:effectLst>
                  <a:outerShdw blurRad="38100" dist="19050" dir="2700000" algn="tl" rotWithShape="0">
                    <a:schemeClr val="dk1">
                      <a:alpha val="40000"/>
                    </a:schemeClr>
                  </a:outerShdw>
                </a:effectLst>
                <a:latin typeface="Elephant" panose="02020904090505020303" pitchFamily="18" charset="0"/>
              </a:endParaRPr>
            </a:p>
            <a:p>
              <a:pPr algn="ctr"/>
              <a:endParaRPr lang="en-US" sz="3200" b="0" cap="none" spc="0" dirty="0">
                <a:ln w="0"/>
                <a:blipFill dpi="0" rotWithShape="1">
                  <a:blip r:embed="rId5">
                    <a:extLst>
                      <a:ext uri="{28A0092B-C50C-407E-A947-70E740481C1C}">
                        <a14:useLocalDpi xmlns:a14="http://schemas.microsoft.com/office/drawing/2010/main" val="0"/>
                      </a:ext>
                    </a:extLst>
                  </a:blip>
                  <a:srcRect/>
                  <a:stretch>
                    <a:fillRect/>
                  </a:stretch>
                </a:blipFill>
                <a:effectLst>
                  <a:outerShdw blurRad="38100" dist="19050" dir="2700000" algn="tl" rotWithShape="0">
                    <a:schemeClr val="dk1">
                      <a:alpha val="40000"/>
                    </a:schemeClr>
                  </a:outerShdw>
                </a:effectLst>
                <a:latin typeface="Elephant" panose="02020904090505020303" pitchFamily="18" charset="0"/>
              </a:endParaRPr>
            </a:p>
            <a:p>
              <a:pPr algn="ctr"/>
              <a:r>
                <a:rPr lang="en-US" sz="3200" b="0" cap="none" spc="0" dirty="0">
                  <a:ln w="0"/>
                  <a:blipFill dpi="0" rotWithShape="1">
                    <a:blip r:embed="rId5">
                      <a:extLst>
                        <a:ext uri="{28A0092B-C50C-407E-A947-70E740481C1C}">
                          <a14:useLocalDpi xmlns:a14="http://schemas.microsoft.com/office/drawing/2010/main" val="0"/>
                        </a:ext>
                      </a:extLst>
                    </a:blip>
                    <a:srcRect/>
                    <a:stretch>
                      <a:fillRect/>
                    </a:stretch>
                  </a:blipFill>
                  <a:effectLst>
                    <a:outerShdw blurRad="38100" dist="19050" dir="2700000" algn="tl" rotWithShape="0">
                      <a:schemeClr val="dk1">
                        <a:alpha val="40000"/>
                      </a:schemeClr>
                    </a:outerShdw>
                  </a:effectLst>
                  <a:latin typeface="Elephant" panose="02020904090505020303" pitchFamily="18" charset="0"/>
                </a:rPr>
                <a:t>Agencies in</a:t>
              </a:r>
            </a:p>
            <a:p>
              <a:pPr algn="ctr"/>
              <a:r>
                <a:rPr lang="en-US" sz="3200" dirty="0">
                  <a:ln w="0"/>
                  <a:blipFill dpi="0" rotWithShape="1">
                    <a:blip r:embed="rId5">
                      <a:extLst>
                        <a:ext uri="{28A0092B-C50C-407E-A947-70E740481C1C}">
                          <a14:useLocalDpi xmlns:a14="http://schemas.microsoft.com/office/drawing/2010/main" val="0"/>
                        </a:ext>
                      </a:extLst>
                    </a:blip>
                    <a:srcRect/>
                    <a:stretch>
                      <a:fillRect/>
                    </a:stretch>
                  </a:blipFill>
                  <a:effectLst>
                    <a:outerShdw blurRad="38100" dist="19050" dir="2700000" algn="tl" rotWithShape="0">
                      <a:schemeClr val="dk1">
                        <a:alpha val="40000"/>
                      </a:schemeClr>
                    </a:outerShdw>
                  </a:effectLst>
                  <a:latin typeface="Elephant" panose="02020904090505020303" pitchFamily="18" charset="0"/>
                </a:rPr>
                <a:t>Assessment</a:t>
              </a:r>
              <a:endParaRPr lang="en-US" sz="3200" b="0" cap="none" spc="0" dirty="0">
                <a:ln w="0"/>
                <a:blipFill dpi="0" rotWithShape="1">
                  <a:blip r:embed="rId5">
                    <a:extLst>
                      <a:ext uri="{28A0092B-C50C-407E-A947-70E740481C1C}">
                        <a14:useLocalDpi xmlns:a14="http://schemas.microsoft.com/office/drawing/2010/main" val="0"/>
                      </a:ext>
                    </a:extLst>
                  </a:blip>
                  <a:srcRect/>
                  <a:stretch>
                    <a:fillRect/>
                  </a:stretch>
                </a:blipFill>
                <a:effectLst>
                  <a:outerShdw blurRad="38100" dist="19050" dir="2700000" algn="tl" rotWithShape="0">
                    <a:schemeClr val="dk1">
                      <a:alpha val="40000"/>
                    </a:schemeClr>
                  </a:outerShdw>
                </a:effectLst>
                <a:latin typeface="Elephant" panose="02020904090505020303" pitchFamily="18" charset="0"/>
              </a:endParaRPr>
            </a:p>
          </p:txBody>
        </p:sp>
        <p:pic>
          <p:nvPicPr>
            <p:cNvPr id="12" name="Picture 11">
              <a:extLst>
                <a:ext uri="{FF2B5EF4-FFF2-40B4-BE49-F238E27FC236}">
                  <a16:creationId xmlns:a16="http://schemas.microsoft.com/office/drawing/2014/main" id="{2E8CA437-AAB3-4BBB-AEE3-027A7093FB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8919" y="974114"/>
              <a:ext cx="1463040" cy="1319966"/>
            </a:xfrm>
            <a:prstGeom prst="rect">
              <a:avLst/>
            </a:prstGeom>
            <a:ln>
              <a:noFill/>
            </a:ln>
            <a:effectLst>
              <a:outerShdw blurRad="190500" dist="228600" dir="2700000" algn="ctr">
                <a:srgbClr val="000000">
                  <a:alpha val="30000"/>
                </a:srgbClr>
              </a:outerShdw>
            </a:effectLst>
            <a:scene3d>
              <a:camera prst="perspectiveHeroicExtremeLeftFacing"/>
              <a:lightRig rig="threePt" dir="t"/>
            </a:scene3d>
          </p:spPr>
        </p:pic>
      </p:grpSp>
      <p:sp>
        <p:nvSpPr>
          <p:cNvPr id="2" name="Title 1">
            <a:extLst>
              <a:ext uri="{FF2B5EF4-FFF2-40B4-BE49-F238E27FC236}">
                <a16:creationId xmlns:a16="http://schemas.microsoft.com/office/drawing/2014/main" id="{F6BB2B33-56E0-F99A-AED9-7A4308508AC4}"/>
              </a:ext>
            </a:extLst>
          </p:cNvPr>
          <p:cNvSpPr>
            <a:spLocks noGrp="1"/>
          </p:cNvSpPr>
          <p:nvPr>
            <p:ph type="ctrTitle"/>
          </p:nvPr>
        </p:nvSpPr>
        <p:spPr>
          <a:xfrm>
            <a:off x="0" y="-17127"/>
            <a:ext cx="12192000" cy="646331"/>
          </a:xfrm>
        </p:spPr>
        <p:txBody>
          <a:bodyPr anchor="ctr" anchorCtr="0">
            <a:normAutofit/>
          </a:bodyPr>
          <a:lstStyle/>
          <a:p>
            <a:r>
              <a:rPr lang="en-US" sz="2800" dirty="0">
                <a:solidFill>
                  <a:schemeClr val="bg1"/>
                </a:solidFill>
                <a:latin typeface="Baskerville Old Face" panose="02020602080505020303" pitchFamily="18" charset="0"/>
              </a:rPr>
              <a:t>On-Site Assessments</a:t>
            </a:r>
          </a:p>
        </p:txBody>
      </p:sp>
    </p:spTree>
    <p:extLst>
      <p:ext uri="{BB962C8B-B14F-4D97-AF65-F5344CB8AC3E}">
        <p14:creationId xmlns:p14="http://schemas.microsoft.com/office/powerpoint/2010/main" val="1803285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LEAP Standards Manual">
            <a:extLst>
              <a:ext uri="{FF2B5EF4-FFF2-40B4-BE49-F238E27FC236}">
                <a16:creationId xmlns:a16="http://schemas.microsoft.com/office/drawing/2014/main" id="{17E3EF80-6180-489F-8057-0DBDEFB51446}"/>
              </a:ext>
            </a:extLst>
          </p:cNvPr>
          <p:cNvPicPr>
            <a:picLocks noChangeAspect="1"/>
          </p:cNvPicPr>
          <p:nvPr/>
        </p:nvPicPr>
        <p:blipFill>
          <a:blip r:embed="rId2"/>
          <a:stretch>
            <a:fillRect/>
          </a:stretch>
        </p:blipFill>
        <p:spPr>
          <a:xfrm>
            <a:off x="8019862" y="519353"/>
            <a:ext cx="3762408" cy="4899570"/>
          </a:xfrm>
          <a:prstGeom prst="rect">
            <a:avLst/>
          </a:prstGeom>
        </p:spPr>
      </p:pic>
      <p:sp>
        <p:nvSpPr>
          <p:cNvPr id="5" name="Flowchart: Document 3">
            <a:extLst>
              <a:ext uri="{FF2B5EF4-FFF2-40B4-BE49-F238E27FC236}">
                <a16:creationId xmlns:a16="http://schemas.microsoft.com/office/drawing/2014/main" id="{518DDF24-C411-4CB7-A945-9D613B39478B}"/>
              </a:ext>
              <a:ext uri="{C183D7F6-B498-43B3-948B-1728B52AA6E4}">
                <adec:decorative xmlns:adec="http://schemas.microsoft.com/office/drawing/2017/decorative" val="1"/>
              </a:ext>
            </a:extLst>
          </p:cNvPr>
          <p:cNvSpPr/>
          <p:nvPr/>
        </p:nvSpPr>
        <p:spPr>
          <a:xfrm rot="10800000">
            <a:off x="0" y="5775016"/>
            <a:ext cx="12192000" cy="100584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Document 3">
            <a:extLst>
              <a:ext uri="{FF2B5EF4-FFF2-40B4-BE49-F238E27FC236}">
                <a16:creationId xmlns:a16="http://schemas.microsoft.com/office/drawing/2014/main" id="{FC40898E-D173-4E14-AC2D-166B2B3ECB4A}"/>
              </a:ext>
              <a:ext uri="{C183D7F6-B498-43B3-948B-1728B52AA6E4}">
                <adec:decorative xmlns:adec="http://schemas.microsoft.com/office/drawing/2017/decorative" val="1"/>
              </a:ext>
            </a:extLst>
          </p:cNvPr>
          <p:cNvSpPr/>
          <p:nvPr/>
        </p:nvSpPr>
        <p:spPr>
          <a:xfrm rot="10800000">
            <a:off x="0" y="5852159"/>
            <a:ext cx="12192000" cy="100584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LEAP Logo">
            <a:extLst>
              <a:ext uri="{FF2B5EF4-FFF2-40B4-BE49-F238E27FC236}">
                <a16:creationId xmlns:a16="http://schemas.microsoft.com/office/drawing/2014/main" id="{80A5996F-99AF-4851-87D4-EB34224C3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5245" y="4980986"/>
            <a:ext cx="1935063" cy="1787840"/>
          </a:xfrm>
          <a:prstGeom prst="rect">
            <a:avLst/>
          </a:prstGeom>
        </p:spPr>
      </p:pic>
      <p:sp>
        <p:nvSpPr>
          <p:cNvPr id="8" name="Rectangle 7">
            <a:extLst>
              <a:ext uri="{FF2B5EF4-FFF2-40B4-BE49-F238E27FC236}">
                <a16:creationId xmlns:a16="http://schemas.microsoft.com/office/drawing/2014/main" id="{ABE66572-E8B2-4254-882C-C8EC69FA6D93}"/>
              </a:ext>
              <a:ext uri="{C183D7F6-B498-43B3-948B-1728B52AA6E4}">
                <adec:decorative xmlns:adec="http://schemas.microsoft.com/office/drawing/2017/decorative" val="1"/>
              </a:ext>
            </a:extLst>
          </p:cNvPr>
          <p:cNvSpPr/>
          <p:nvPr/>
        </p:nvSpPr>
        <p:spPr>
          <a:xfrm>
            <a:off x="0" y="-24241"/>
            <a:ext cx="12192000" cy="646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bg1"/>
              </a:solidFill>
              <a:latin typeface="Baskerville Old Face" panose="02020602080505020303" pitchFamily="18" charset="0"/>
            </a:endParaRPr>
          </a:p>
        </p:txBody>
      </p:sp>
      <p:sp>
        <p:nvSpPr>
          <p:cNvPr id="7" name="Rectangle 6">
            <a:extLst>
              <a:ext uri="{FF2B5EF4-FFF2-40B4-BE49-F238E27FC236}">
                <a16:creationId xmlns:a16="http://schemas.microsoft.com/office/drawing/2014/main" id="{BCE15A27-26CE-47D8-986B-03EBCEBE03D6}"/>
              </a:ext>
            </a:extLst>
          </p:cNvPr>
          <p:cNvSpPr/>
          <p:nvPr/>
        </p:nvSpPr>
        <p:spPr>
          <a:xfrm>
            <a:off x="116223" y="1096758"/>
            <a:ext cx="7483790" cy="6063198"/>
          </a:xfrm>
          <a:prstGeom prst="rect">
            <a:avLst/>
          </a:prstGeom>
          <a:noFill/>
        </p:spPr>
        <p:txBody>
          <a:bodyPr wrap="square" lIns="91440" tIns="45720" rIns="91440" bIns="45720">
            <a:spAutoFit/>
          </a:bodyPr>
          <a:lstStyle/>
          <a:p>
            <a:pPr algn="just"/>
            <a:r>
              <a:rPr lang="en-US" sz="2800" u="sng" dirty="0">
                <a:ln w="0"/>
                <a:effectLst>
                  <a:outerShdw blurRad="38100" dist="19050" dir="2700000" algn="tl" rotWithShape="0">
                    <a:schemeClr val="dk1">
                      <a:alpha val="40000"/>
                    </a:schemeClr>
                  </a:outerShdw>
                </a:effectLst>
                <a:latin typeface="Baskerville Old Face" panose="02020602080505020303" pitchFamily="18" charset="0"/>
              </a:rPr>
              <a:t>Updated Standards</a:t>
            </a:r>
            <a:r>
              <a:rPr lang="en-US" sz="2800" dirty="0">
                <a:ln w="0"/>
                <a:effectLst>
                  <a:outerShdw blurRad="38100" dist="19050" dir="2700000" algn="tl" rotWithShape="0">
                    <a:schemeClr val="dk1">
                      <a:alpha val="40000"/>
                    </a:schemeClr>
                  </a:outerShdw>
                </a:effectLst>
                <a:latin typeface="Baskerville Old Face" panose="02020602080505020303" pitchFamily="18" charset="0"/>
              </a:rPr>
              <a:t>: </a:t>
            </a:r>
          </a:p>
          <a:p>
            <a:pPr algn="just"/>
            <a:r>
              <a:rPr lang="en-US" sz="2800" dirty="0">
                <a:ln w="0"/>
                <a:effectLst>
                  <a:outerShdw blurRad="38100" dist="19050" dir="2700000" algn="tl" rotWithShape="0">
                    <a:schemeClr val="dk1">
                      <a:alpha val="40000"/>
                    </a:schemeClr>
                  </a:outerShdw>
                </a:effectLst>
                <a:latin typeface="Baskerville Old Face" panose="02020602080505020303" pitchFamily="18" charset="0"/>
              </a:rPr>
              <a:t>Edition 2.1 – Released 08-01-2025</a:t>
            </a:r>
          </a:p>
          <a:p>
            <a:pPr algn="just"/>
            <a:endParaRPr lang="en-US" sz="2000" dirty="0">
              <a:latin typeface="Baskerville Old Face" panose="02020602080505020303" pitchFamily="18" charset="0"/>
            </a:endParaRPr>
          </a:p>
          <a:p>
            <a:pPr marL="285750" indent="-285750" algn="just">
              <a:buBlip>
                <a:blip r:embed="rId5"/>
              </a:buBlip>
            </a:pPr>
            <a:r>
              <a:rPr lang="en-US" sz="2000" dirty="0">
                <a:latin typeface="Baskerville Old Face" panose="02020602080505020303" pitchFamily="18" charset="0"/>
              </a:rPr>
              <a:t>Updates were prompted with the rescinding of Executive Order (EO) 14074 by President Trump. The KAC reviewed all applicable KLEAP Standards related directly to EO 14074. No KLEAP Standards were deleted; however, several were revised to omit required EO language.</a:t>
            </a:r>
          </a:p>
          <a:p>
            <a:pPr marL="285750" indent="-285750" algn="just">
              <a:buBlip>
                <a:blip r:embed="rId5"/>
              </a:buBlip>
            </a:pPr>
            <a:endParaRPr lang="en-US" sz="2000" dirty="0">
              <a:latin typeface="Baskerville Old Face" panose="02020602080505020303" pitchFamily="18" charset="0"/>
            </a:endParaRPr>
          </a:p>
          <a:p>
            <a:pPr marL="285750" indent="-285750" algn="just">
              <a:buBlip>
                <a:blip r:embed="rId5"/>
              </a:buBlip>
            </a:pPr>
            <a:r>
              <a:rPr lang="en-US" sz="2000" dirty="0">
                <a:latin typeface="Baskerville Old Face" panose="02020602080505020303" pitchFamily="18" charset="0"/>
              </a:rPr>
              <a:t>If you started self-assessment in Edition 1, you will not switch to Edition 2.1 until after your on-site. Any agency who started self-assessment in Edition 2 will need to have their written directives in compliance with Edition 2.1 Standards by August 2026.</a:t>
            </a:r>
          </a:p>
          <a:p>
            <a:pPr marL="457200" indent="-457200" algn="just">
              <a:buFont typeface="Wingdings" panose="05000000000000000000" pitchFamily="2" charset="2"/>
              <a:buChar char="§"/>
            </a:pPr>
            <a:endParaRPr lang="en-US" sz="2800" dirty="0">
              <a:ln w="0"/>
              <a:effectLst>
                <a:outerShdw blurRad="38100" dist="19050" dir="2700000" algn="tl" rotWithShape="0">
                  <a:schemeClr val="dk1">
                    <a:alpha val="40000"/>
                  </a:schemeClr>
                </a:outerShdw>
              </a:effectLst>
              <a:latin typeface="Baskerville Old Face" panose="02020602080505020303" pitchFamily="18" charset="0"/>
            </a:endParaRPr>
          </a:p>
          <a:p>
            <a:pPr algn="just"/>
            <a:endParaRPr lang="en-US" sz="2800" u="sng" dirty="0">
              <a:ln w="0"/>
              <a:effectLst>
                <a:outerShdw blurRad="38100" dist="19050" dir="2700000" algn="tl" rotWithShape="0">
                  <a:schemeClr val="dk1">
                    <a:alpha val="40000"/>
                  </a:schemeClr>
                </a:outerShdw>
              </a:effectLst>
              <a:latin typeface="Baskerville Old Face" panose="02020602080505020303" pitchFamily="18" charset="0"/>
            </a:endParaRPr>
          </a:p>
          <a:p>
            <a:pPr algn="just"/>
            <a:endParaRPr lang="en-US" sz="2800" u="sng" dirty="0">
              <a:ln w="0"/>
              <a:effectLst>
                <a:outerShdw blurRad="38100" dist="19050" dir="2700000" algn="tl" rotWithShape="0">
                  <a:schemeClr val="dk1">
                    <a:alpha val="40000"/>
                  </a:schemeClr>
                </a:outerShdw>
              </a:effectLst>
              <a:latin typeface="Baskerville Old Face" panose="02020602080505020303" pitchFamily="18" charset="0"/>
            </a:endParaRPr>
          </a:p>
          <a:p>
            <a:pPr algn="just"/>
            <a:endParaRPr lang="en-US" sz="2800" dirty="0">
              <a:ln w="0"/>
              <a:effectLst>
                <a:outerShdw blurRad="38100" dist="19050" dir="2700000" algn="tl" rotWithShape="0">
                  <a:schemeClr val="dk1">
                    <a:alpha val="40000"/>
                  </a:schemeClr>
                </a:outerShdw>
              </a:effectLst>
              <a:latin typeface="Baskerville Old Face" panose="02020602080505020303" pitchFamily="18" charset="0"/>
            </a:endParaRPr>
          </a:p>
        </p:txBody>
      </p:sp>
      <p:sp>
        <p:nvSpPr>
          <p:cNvPr id="3" name="Title 1">
            <a:extLst>
              <a:ext uri="{FF2B5EF4-FFF2-40B4-BE49-F238E27FC236}">
                <a16:creationId xmlns:a16="http://schemas.microsoft.com/office/drawing/2014/main" id="{A89B7BBD-5DFF-6EE5-59F1-EE84C4BF499B}"/>
              </a:ext>
            </a:extLst>
          </p:cNvPr>
          <p:cNvSpPr>
            <a:spLocks noGrp="1"/>
          </p:cNvSpPr>
          <p:nvPr>
            <p:ph type="ctrTitle"/>
          </p:nvPr>
        </p:nvSpPr>
        <p:spPr>
          <a:xfrm>
            <a:off x="0" y="-17127"/>
            <a:ext cx="12192000" cy="646331"/>
          </a:xfrm>
        </p:spPr>
        <p:txBody>
          <a:bodyPr anchor="ctr" anchorCtr="0">
            <a:normAutofit/>
          </a:bodyPr>
          <a:lstStyle/>
          <a:p>
            <a:r>
              <a:rPr lang="en-US" sz="2800" dirty="0">
                <a:solidFill>
                  <a:schemeClr val="bg1"/>
                </a:solidFill>
                <a:latin typeface="Baskerville Old Face" panose="02020602080505020303" pitchFamily="18" charset="0"/>
              </a:rPr>
              <a:t>Program Updates</a:t>
            </a:r>
          </a:p>
        </p:txBody>
      </p:sp>
    </p:spTree>
    <p:extLst>
      <p:ext uri="{BB962C8B-B14F-4D97-AF65-F5344CB8AC3E}">
        <p14:creationId xmlns:p14="http://schemas.microsoft.com/office/powerpoint/2010/main" val="2760313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LEAP Website Print Screen">
            <a:extLst>
              <a:ext uri="{FF2B5EF4-FFF2-40B4-BE49-F238E27FC236}">
                <a16:creationId xmlns:a16="http://schemas.microsoft.com/office/drawing/2014/main" id="{05600F14-07B1-4680-B58D-8D1CE5841C82}"/>
              </a:ext>
            </a:extLst>
          </p:cNvPr>
          <p:cNvPicPr>
            <a:picLocks noChangeAspect="1"/>
          </p:cNvPicPr>
          <p:nvPr/>
        </p:nvPicPr>
        <p:blipFill>
          <a:blip r:embed="rId2"/>
          <a:stretch>
            <a:fillRect/>
          </a:stretch>
        </p:blipFill>
        <p:spPr>
          <a:xfrm>
            <a:off x="5392760" y="1085505"/>
            <a:ext cx="6067467" cy="4226096"/>
          </a:xfrm>
          <a:prstGeom prst="rect">
            <a:avLst/>
          </a:prstGeom>
        </p:spPr>
      </p:pic>
      <p:sp>
        <p:nvSpPr>
          <p:cNvPr id="5" name="Flowchart: Document 3">
            <a:extLst>
              <a:ext uri="{FF2B5EF4-FFF2-40B4-BE49-F238E27FC236}">
                <a16:creationId xmlns:a16="http://schemas.microsoft.com/office/drawing/2014/main" id="{518DDF24-C411-4CB7-A945-9D613B39478B}"/>
              </a:ext>
              <a:ext uri="{C183D7F6-B498-43B3-948B-1728B52AA6E4}">
                <adec:decorative xmlns:adec="http://schemas.microsoft.com/office/drawing/2017/decorative" val="1"/>
              </a:ext>
            </a:extLst>
          </p:cNvPr>
          <p:cNvSpPr/>
          <p:nvPr/>
        </p:nvSpPr>
        <p:spPr>
          <a:xfrm rot="10800000">
            <a:off x="0" y="5775016"/>
            <a:ext cx="12192000" cy="100584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Document 3">
            <a:extLst>
              <a:ext uri="{FF2B5EF4-FFF2-40B4-BE49-F238E27FC236}">
                <a16:creationId xmlns:a16="http://schemas.microsoft.com/office/drawing/2014/main" id="{FC40898E-D173-4E14-AC2D-166B2B3ECB4A}"/>
              </a:ext>
              <a:ext uri="{C183D7F6-B498-43B3-948B-1728B52AA6E4}">
                <adec:decorative xmlns:adec="http://schemas.microsoft.com/office/drawing/2017/decorative" val="1"/>
              </a:ext>
            </a:extLst>
          </p:cNvPr>
          <p:cNvSpPr/>
          <p:nvPr/>
        </p:nvSpPr>
        <p:spPr>
          <a:xfrm rot="10800000">
            <a:off x="0" y="5852159"/>
            <a:ext cx="12192000" cy="100584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LEAP Logo">
            <a:extLst>
              <a:ext uri="{FF2B5EF4-FFF2-40B4-BE49-F238E27FC236}">
                <a16:creationId xmlns:a16="http://schemas.microsoft.com/office/drawing/2014/main" id="{80A5996F-99AF-4851-87D4-EB34224C3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5245" y="4980986"/>
            <a:ext cx="1935063" cy="1787840"/>
          </a:xfrm>
          <a:prstGeom prst="rect">
            <a:avLst/>
          </a:prstGeom>
        </p:spPr>
      </p:pic>
      <p:sp>
        <p:nvSpPr>
          <p:cNvPr id="8" name="Rectangle 7">
            <a:extLst>
              <a:ext uri="{FF2B5EF4-FFF2-40B4-BE49-F238E27FC236}">
                <a16:creationId xmlns:a16="http://schemas.microsoft.com/office/drawing/2014/main" id="{ABE66572-E8B2-4254-882C-C8EC69FA6D93}"/>
              </a:ext>
              <a:ext uri="{C183D7F6-B498-43B3-948B-1728B52AA6E4}">
                <adec:decorative xmlns:adec="http://schemas.microsoft.com/office/drawing/2017/decorative" val="1"/>
              </a:ext>
            </a:extLst>
          </p:cNvPr>
          <p:cNvSpPr/>
          <p:nvPr/>
        </p:nvSpPr>
        <p:spPr>
          <a:xfrm>
            <a:off x="0" y="-24241"/>
            <a:ext cx="12192000" cy="646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bg1"/>
              </a:solidFill>
              <a:latin typeface="Baskerville Old Face" panose="02020602080505020303" pitchFamily="18" charset="0"/>
            </a:endParaRPr>
          </a:p>
        </p:txBody>
      </p:sp>
      <p:sp>
        <p:nvSpPr>
          <p:cNvPr id="7" name="Rectangle 6">
            <a:extLst>
              <a:ext uri="{FF2B5EF4-FFF2-40B4-BE49-F238E27FC236}">
                <a16:creationId xmlns:a16="http://schemas.microsoft.com/office/drawing/2014/main" id="{BCE15A27-26CE-47D8-986B-03EBCEBE03D6}"/>
              </a:ext>
            </a:extLst>
          </p:cNvPr>
          <p:cNvSpPr/>
          <p:nvPr/>
        </p:nvSpPr>
        <p:spPr>
          <a:xfrm>
            <a:off x="116223" y="1096758"/>
            <a:ext cx="7483790" cy="1384995"/>
          </a:xfrm>
          <a:prstGeom prst="rect">
            <a:avLst/>
          </a:prstGeom>
          <a:noFill/>
        </p:spPr>
        <p:txBody>
          <a:bodyPr wrap="square" lIns="91440" tIns="45720" rIns="91440" bIns="45720">
            <a:spAutoFit/>
          </a:bodyPr>
          <a:lstStyle/>
          <a:p>
            <a:pPr algn="just"/>
            <a:r>
              <a:rPr lang="en-US" sz="2800" u="sng" dirty="0">
                <a:ln w="0"/>
                <a:effectLst>
                  <a:outerShdw blurRad="38100" dist="19050" dir="2700000" algn="tl" rotWithShape="0">
                    <a:schemeClr val="dk1">
                      <a:alpha val="40000"/>
                    </a:schemeClr>
                  </a:outerShdw>
                </a:effectLst>
                <a:latin typeface="Baskerville Old Face" panose="02020602080505020303" pitchFamily="18" charset="0"/>
              </a:rPr>
              <a:t>Standard Changes:</a:t>
            </a:r>
            <a:r>
              <a:rPr lang="en-US" sz="2800" dirty="0">
                <a:ln w="0"/>
                <a:effectLst>
                  <a:outerShdw blurRad="38100" dist="19050" dir="2700000" algn="tl" rotWithShape="0">
                    <a:schemeClr val="dk1">
                      <a:alpha val="40000"/>
                    </a:schemeClr>
                  </a:outerShdw>
                </a:effectLst>
                <a:latin typeface="Baskerville Old Face" panose="02020602080505020303" pitchFamily="18" charset="0"/>
              </a:rPr>
              <a:t> </a:t>
            </a:r>
          </a:p>
          <a:p>
            <a:pPr algn="just"/>
            <a:r>
              <a:rPr lang="en-US" sz="2800" dirty="0">
                <a:ln w="0"/>
                <a:effectLst>
                  <a:outerShdw blurRad="38100" dist="19050" dir="2700000" algn="tl" rotWithShape="0">
                    <a:schemeClr val="dk1">
                      <a:alpha val="40000"/>
                    </a:schemeClr>
                  </a:outerShdw>
                </a:effectLst>
                <a:latin typeface="Baskerville Old Face" panose="02020602080505020303" pitchFamily="18" charset="0"/>
              </a:rPr>
              <a:t>KLEAP Edition Change Crosswalk</a:t>
            </a:r>
          </a:p>
          <a:p>
            <a:pPr algn="just"/>
            <a:r>
              <a:rPr lang="en-US" sz="2800" dirty="0">
                <a:ln w="0"/>
                <a:effectLst>
                  <a:outerShdw blurRad="38100" dist="19050" dir="2700000" algn="tl" rotWithShape="0">
                    <a:schemeClr val="dk1">
                      <a:alpha val="40000"/>
                    </a:schemeClr>
                  </a:outerShdw>
                </a:effectLst>
                <a:latin typeface="Baskerville Old Face" panose="02020602080505020303" pitchFamily="18" charset="0"/>
              </a:rPr>
              <a:t>Available on the KLEAP Website</a:t>
            </a:r>
          </a:p>
        </p:txBody>
      </p:sp>
      <p:sp>
        <p:nvSpPr>
          <p:cNvPr id="9" name="Arrow: Right 8">
            <a:extLst>
              <a:ext uri="{FF2B5EF4-FFF2-40B4-BE49-F238E27FC236}">
                <a16:creationId xmlns:a16="http://schemas.microsoft.com/office/drawing/2014/main" id="{16CED3FD-6AEB-450A-A554-7B5A6D042069}"/>
              </a:ext>
              <a:ext uri="{C183D7F6-B498-43B3-948B-1728B52AA6E4}">
                <adec:decorative xmlns:adec="http://schemas.microsoft.com/office/drawing/2017/decorative" val="1"/>
              </a:ext>
            </a:extLst>
          </p:cNvPr>
          <p:cNvSpPr/>
          <p:nvPr/>
        </p:nvSpPr>
        <p:spPr>
          <a:xfrm>
            <a:off x="5574880" y="3542980"/>
            <a:ext cx="365760" cy="182880"/>
          </a:xfrm>
          <a:prstGeom prst="rightArrow">
            <a:avLst/>
          </a:prstGeom>
          <a:solidFill>
            <a:srgbClr val="C000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652EC6-9D59-5F96-8DA7-6AB15D60650D}"/>
              </a:ext>
            </a:extLst>
          </p:cNvPr>
          <p:cNvSpPr>
            <a:spLocks noGrp="1"/>
          </p:cNvSpPr>
          <p:nvPr>
            <p:ph type="ctrTitle"/>
          </p:nvPr>
        </p:nvSpPr>
        <p:spPr>
          <a:xfrm>
            <a:off x="0" y="-17127"/>
            <a:ext cx="12192000" cy="646331"/>
          </a:xfrm>
        </p:spPr>
        <p:txBody>
          <a:bodyPr anchor="ctr" anchorCtr="0">
            <a:normAutofit/>
          </a:bodyPr>
          <a:lstStyle/>
          <a:p>
            <a:r>
              <a:rPr lang="en-US" sz="2800" dirty="0">
                <a:solidFill>
                  <a:schemeClr val="bg1"/>
                </a:solidFill>
                <a:latin typeface="Baskerville Old Face" panose="02020602080505020303" pitchFamily="18" charset="0"/>
              </a:rPr>
              <a:t>Program Updates – Standard Updates</a:t>
            </a:r>
          </a:p>
        </p:txBody>
      </p:sp>
    </p:spTree>
    <p:extLst>
      <p:ext uri="{BB962C8B-B14F-4D97-AF65-F5344CB8AC3E}">
        <p14:creationId xmlns:p14="http://schemas.microsoft.com/office/powerpoint/2010/main" val="1124854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3">
            <a:extLst>
              <a:ext uri="{FF2B5EF4-FFF2-40B4-BE49-F238E27FC236}">
                <a16:creationId xmlns:a16="http://schemas.microsoft.com/office/drawing/2014/main" id="{518DDF24-C411-4CB7-A945-9D613B39478B}"/>
              </a:ext>
              <a:ext uri="{C183D7F6-B498-43B3-948B-1728B52AA6E4}">
                <adec:decorative xmlns:adec="http://schemas.microsoft.com/office/drawing/2017/decorative" val="1"/>
              </a:ext>
            </a:extLst>
          </p:cNvPr>
          <p:cNvSpPr/>
          <p:nvPr/>
        </p:nvSpPr>
        <p:spPr>
          <a:xfrm rot="10800000">
            <a:off x="0" y="5775016"/>
            <a:ext cx="12192000" cy="100584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Document 3">
            <a:extLst>
              <a:ext uri="{FF2B5EF4-FFF2-40B4-BE49-F238E27FC236}">
                <a16:creationId xmlns:a16="http://schemas.microsoft.com/office/drawing/2014/main" id="{FC40898E-D173-4E14-AC2D-166B2B3ECB4A}"/>
              </a:ext>
              <a:ext uri="{C183D7F6-B498-43B3-948B-1728B52AA6E4}">
                <adec:decorative xmlns:adec="http://schemas.microsoft.com/office/drawing/2017/decorative" val="1"/>
              </a:ext>
            </a:extLst>
          </p:cNvPr>
          <p:cNvSpPr/>
          <p:nvPr/>
        </p:nvSpPr>
        <p:spPr>
          <a:xfrm rot="10800000">
            <a:off x="0" y="5852159"/>
            <a:ext cx="12192000" cy="100584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LEAP Logo">
            <a:extLst>
              <a:ext uri="{FF2B5EF4-FFF2-40B4-BE49-F238E27FC236}">
                <a16:creationId xmlns:a16="http://schemas.microsoft.com/office/drawing/2014/main" id="{80A5996F-99AF-4851-87D4-EB34224C3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245" y="4980986"/>
            <a:ext cx="1935063" cy="1787840"/>
          </a:xfrm>
          <a:prstGeom prst="rect">
            <a:avLst/>
          </a:prstGeom>
        </p:spPr>
      </p:pic>
      <p:sp>
        <p:nvSpPr>
          <p:cNvPr id="8" name="Rectangle 7">
            <a:extLst>
              <a:ext uri="{FF2B5EF4-FFF2-40B4-BE49-F238E27FC236}">
                <a16:creationId xmlns:a16="http://schemas.microsoft.com/office/drawing/2014/main" id="{ABE66572-E8B2-4254-882C-C8EC69FA6D93}"/>
              </a:ext>
              <a:ext uri="{C183D7F6-B498-43B3-948B-1728B52AA6E4}">
                <adec:decorative xmlns:adec="http://schemas.microsoft.com/office/drawing/2017/decorative" val="1"/>
              </a:ext>
            </a:extLst>
          </p:cNvPr>
          <p:cNvSpPr/>
          <p:nvPr/>
        </p:nvSpPr>
        <p:spPr>
          <a:xfrm>
            <a:off x="0" y="-24241"/>
            <a:ext cx="12192000" cy="646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bg1"/>
              </a:solidFill>
              <a:latin typeface="Baskerville Old Face" panose="02020602080505020303" pitchFamily="18" charset="0"/>
            </a:endParaRPr>
          </a:p>
        </p:txBody>
      </p:sp>
      <p:sp>
        <p:nvSpPr>
          <p:cNvPr id="7" name="Rectangle 6">
            <a:extLst>
              <a:ext uri="{FF2B5EF4-FFF2-40B4-BE49-F238E27FC236}">
                <a16:creationId xmlns:a16="http://schemas.microsoft.com/office/drawing/2014/main" id="{BCE15A27-26CE-47D8-986B-03EBCEBE03D6}"/>
              </a:ext>
            </a:extLst>
          </p:cNvPr>
          <p:cNvSpPr/>
          <p:nvPr/>
        </p:nvSpPr>
        <p:spPr>
          <a:xfrm>
            <a:off x="116222" y="1096758"/>
            <a:ext cx="11785967" cy="954107"/>
          </a:xfrm>
          <a:prstGeom prst="rect">
            <a:avLst/>
          </a:prstGeom>
          <a:noFill/>
        </p:spPr>
        <p:txBody>
          <a:bodyPr wrap="square" lIns="91440" tIns="45720" rIns="91440" bIns="45720">
            <a:spAutoFit/>
          </a:bodyPr>
          <a:lstStyle/>
          <a:p>
            <a:pPr algn="just"/>
            <a:r>
              <a:rPr lang="en-US" sz="2800" u="sng" dirty="0">
                <a:ln w="0"/>
                <a:effectLst>
                  <a:outerShdw blurRad="38100" dist="19050" dir="2700000" algn="tl" rotWithShape="0">
                    <a:schemeClr val="dk1">
                      <a:alpha val="40000"/>
                    </a:schemeClr>
                  </a:outerShdw>
                </a:effectLst>
                <a:latin typeface="Baskerville Old Face" panose="02020602080505020303" pitchFamily="18" charset="0"/>
              </a:rPr>
              <a:t>KLEAP Edition Change Crosswalk:</a:t>
            </a:r>
            <a:r>
              <a:rPr lang="en-US" sz="2800" dirty="0">
                <a:ln w="0"/>
                <a:effectLst>
                  <a:outerShdw blurRad="38100" dist="19050" dir="2700000" algn="tl" rotWithShape="0">
                    <a:schemeClr val="dk1">
                      <a:alpha val="40000"/>
                    </a:schemeClr>
                  </a:outerShdw>
                </a:effectLst>
                <a:latin typeface="Baskerville Old Face" panose="02020602080505020303" pitchFamily="18" charset="0"/>
              </a:rPr>
              <a:t> </a:t>
            </a:r>
          </a:p>
          <a:p>
            <a:pPr algn="just"/>
            <a:r>
              <a:rPr lang="en-US" sz="2800" dirty="0">
                <a:ln w="0"/>
                <a:effectLst>
                  <a:outerShdw blurRad="38100" dist="19050" dir="2700000" algn="tl" rotWithShape="0">
                    <a:schemeClr val="dk1">
                      <a:alpha val="40000"/>
                    </a:schemeClr>
                  </a:outerShdw>
                </a:effectLst>
                <a:latin typeface="Baskerville Old Face" panose="02020602080505020303" pitchFamily="18" charset="0"/>
              </a:rPr>
              <a:t>Provides the revision history for each KLEAP Standard</a:t>
            </a:r>
          </a:p>
        </p:txBody>
      </p:sp>
      <p:pic>
        <p:nvPicPr>
          <p:cNvPr id="10" name="Picture 9" descr="KLEAP Crosswalk Print Screen">
            <a:extLst>
              <a:ext uri="{FF2B5EF4-FFF2-40B4-BE49-F238E27FC236}">
                <a16:creationId xmlns:a16="http://schemas.microsoft.com/office/drawing/2014/main" id="{E95416E7-A8C4-469B-9B30-3A8329455B10}"/>
              </a:ext>
            </a:extLst>
          </p:cNvPr>
          <p:cNvPicPr>
            <a:picLocks noChangeAspect="1"/>
          </p:cNvPicPr>
          <p:nvPr/>
        </p:nvPicPr>
        <p:blipFill>
          <a:blip r:embed="rId4"/>
          <a:stretch>
            <a:fillRect/>
          </a:stretch>
        </p:blipFill>
        <p:spPr>
          <a:xfrm>
            <a:off x="0" y="2213610"/>
            <a:ext cx="12192000" cy="1442777"/>
          </a:xfrm>
          <a:prstGeom prst="rect">
            <a:avLst/>
          </a:prstGeom>
        </p:spPr>
      </p:pic>
      <p:pic>
        <p:nvPicPr>
          <p:cNvPr id="12" name="Picture 11" descr="KLEAP Crosswalk Dashboard print screen">
            <a:extLst>
              <a:ext uri="{FF2B5EF4-FFF2-40B4-BE49-F238E27FC236}">
                <a16:creationId xmlns:a16="http://schemas.microsoft.com/office/drawing/2014/main" id="{D3E4C714-6A66-46DE-AACE-29F9196D0C9A}"/>
              </a:ext>
            </a:extLst>
          </p:cNvPr>
          <p:cNvPicPr>
            <a:picLocks noChangeAspect="1"/>
          </p:cNvPicPr>
          <p:nvPr/>
        </p:nvPicPr>
        <p:blipFill>
          <a:blip r:embed="rId5"/>
          <a:stretch>
            <a:fillRect/>
          </a:stretch>
        </p:blipFill>
        <p:spPr>
          <a:xfrm>
            <a:off x="915049" y="3804142"/>
            <a:ext cx="10361903" cy="1191140"/>
          </a:xfrm>
          <a:prstGeom prst="rect">
            <a:avLst/>
          </a:prstGeom>
        </p:spPr>
      </p:pic>
      <p:sp>
        <p:nvSpPr>
          <p:cNvPr id="2" name="Title 1">
            <a:extLst>
              <a:ext uri="{FF2B5EF4-FFF2-40B4-BE49-F238E27FC236}">
                <a16:creationId xmlns:a16="http://schemas.microsoft.com/office/drawing/2014/main" id="{9746E102-9CC0-3044-A91B-72EE4CEC7218}"/>
              </a:ext>
            </a:extLst>
          </p:cNvPr>
          <p:cNvSpPr>
            <a:spLocks noGrp="1"/>
          </p:cNvSpPr>
          <p:nvPr>
            <p:ph type="ctrTitle"/>
          </p:nvPr>
        </p:nvSpPr>
        <p:spPr>
          <a:xfrm>
            <a:off x="0" y="-17127"/>
            <a:ext cx="12192000" cy="646331"/>
          </a:xfrm>
        </p:spPr>
        <p:txBody>
          <a:bodyPr anchor="ctr" anchorCtr="0">
            <a:normAutofit/>
          </a:bodyPr>
          <a:lstStyle/>
          <a:p>
            <a:r>
              <a:rPr lang="en-US" sz="2800" dirty="0">
                <a:solidFill>
                  <a:schemeClr val="bg1"/>
                </a:solidFill>
                <a:latin typeface="Baskerville Old Face" panose="02020602080505020303" pitchFamily="18" charset="0"/>
              </a:rPr>
              <a:t>Resources – KLEAP Crosswalk</a:t>
            </a:r>
          </a:p>
        </p:txBody>
      </p:sp>
    </p:spTree>
    <p:extLst>
      <p:ext uri="{BB962C8B-B14F-4D97-AF65-F5344CB8AC3E}">
        <p14:creationId xmlns:p14="http://schemas.microsoft.com/office/powerpoint/2010/main" val="15508782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3fb00572-5f11-4b50-8891-18555779111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DF0F06272BE8E4BA76BCC2382963B2B" ma:contentTypeVersion="16" ma:contentTypeDescription="Create a new document." ma:contentTypeScope="" ma:versionID="3d06d8e78e4e99b8a9d3944bc6ec485c">
  <xsd:schema xmlns:xsd="http://www.w3.org/2001/XMLSchema" xmlns:xs="http://www.w3.org/2001/XMLSchema" xmlns:p="http://schemas.microsoft.com/office/2006/metadata/properties" xmlns:ns3="3fb00572-5f11-4b50-8891-18555779111c" xmlns:ns4="9d3f0b6a-2c74-4630-8576-6ec8d6aefcce" targetNamespace="http://schemas.microsoft.com/office/2006/metadata/properties" ma:root="true" ma:fieldsID="b2738bf0e9de062b3fbc358d04e0c74f" ns3:_="" ns4:_="">
    <xsd:import namespace="3fb00572-5f11-4b50-8891-18555779111c"/>
    <xsd:import namespace="9d3f0b6a-2c74-4630-8576-6ec8d6aefcce"/>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ServiceLocation" minOccurs="0"/>
                <xsd:element ref="ns4:SharedWithUsers" minOccurs="0"/>
                <xsd:element ref="ns4:SharedWithDetails" minOccurs="0"/>
                <xsd:element ref="ns4:SharingHintHash" minOccurs="0"/>
                <xsd:element ref="ns3:_activity" minOccurs="0"/>
                <xsd:element ref="ns3:MediaServiceObjectDetectorVersion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b00572-5f11-4b50-8891-1855577911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d3f0b6a-2c74-4630-8576-6ec8d6aefcc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1DE8AB9-1DC2-413E-973F-9084FB971AA2}">
  <ds:schemaRefs>
    <ds:schemaRef ds:uri="http://schemas.microsoft.com/sharepoint/v3/contenttype/forms"/>
  </ds:schemaRefs>
</ds:datastoreItem>
</file>

<file path=customXml/itemProps2.xml><?xml version="1.0" encoding="utf-8"?>
<ds:datastoreItem xmlns:ds="http://schemas.openxmlformats.org/officeDocument/2006/customXml" ds:itemID="{99DBE365-6CDD-4EC2-8456-2977C9EFE304}">
  <ds:schemaRefs>
    <ds:schemaRef ds:uri="http://schemas.openxmlformats.org/package/2006/metadata/core-properties"/>
    <ds:schemaRef ds:uri="http://purl.org/dc/elements/1.1/"/>
    <ds:schemaRef ds:uri="http://schemas.microsoft.com/office/2006/documentManagement/types"/>
    <ds:schemaRef ds:uri="http://www.w3.org/XML/1998/namespace"/>
    <ds:schemaRef ds:uri="http://purl.org/dc/dcmitype/"/>
    <ds:schemaRef ds:uri="9d3f0b6a-2c74-4630-8576-6ec8d6aefcce"/>
    <ds:schemaRef ds:uri="http://purl.org/dc/terms/"/>
    <ds:schemaRef ds:uri="http://schemas.microsoft.com/office/infopath/2007/PartnerControls"/>
    <ds:schemaRef ds:uri="3fb00572-5f11-4b50-8891-18555779111c"/>
    <ds:schemaRef ds:uri="http://schemas.microsoft.com/office/2006/metadata/properties"/>
  </ds:schemaRefs>
</ds:datastoreItem>
</file>

<file path=customXml/itemProps3.xml><?xml version="1.0" encoding="utf-8"?>
<ds:datastoreItem xmlns:ds="http://schemas.openxmlformats.org/officeDocument/2006/customXml" ds:itemID="{D8AB8F3E-A329-4372-AC65-BBC692495C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b00572-5f11-4b50-8891-18555779111c"/>
    <ds:schemaRef ds:uri="9d3f0b6a-2c74-4630-8576-6ec8d6aefc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5566</TotalTime>
  <Words>794</Words>
  <Application>Microsoft Office PowerPoint</Application>
  <PresentationFormat>Widescreen</PresentationFormat>
  <Paragraphs>151</Paragraphs>
  <Slides>18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Baskerville Old Face</vt:lpstr>
      <vt:lpstr>Calibri</vt:lpstr>
      <vt:lpstr>Calibri Light</vt:lpstr>
      <vt:lpstr>Elephant</vt:lpstr>
      <vt:lpstr>Engravers MT</vt:lpstr>
      <vt:lpstr>Wingdings</vt:lpstr>
      <vt:lpstr>Office Theme</vt:lpstr>
      <vt:lpstr>KSAC Quarterly Meeting 08-28-2025</vt:lpstr>
      <vt:lpstr>New Program Manager</vt:lpstr>
      <vt:lpstr>New KLEAP Agency Spotlight</vt:lpstr>
      <vt:lpstr>Agency Status</vt:lpstr>
      <vt:lpstr>Mocks</vt:lpstr>
      <vt:lpstr>On-Site Assessments</vt:lpstr>
      <vt:lpstr>Program Updates</vt:lpstr>
      <vt:lpstr>Program Updates – Standard Updates</vt:lpstr>
      <vt:lpstr>Resources – KLEAP Crosswalk</vt:lpstr>
      <vt:lpstr>Resources – New Self-Paced Training</vt:lpstr>
      <vt:lpstr>Resources – Accreditation Orientation &amp; Management Self-Paced Training</vt:lpstr>
      <vt:lpstr>Resources – KLEAP Accreditation Tracker Self-Paced Training</vt:lpstr>
      <vt:lpstr>Resources – KLEAP Accreditation File Building Self-Paced Training</vt:lpstr>
      <vt:lpstr>Resources – KLEAP Accreditation File Building 2 Self-Paced Training</vt:lpstr>
      <vt:lpstr>KLEAP Update – Grant Projects</vt:lpstr>
      <vt:lpstr>Save the Date</vt:lpstr>
      <vt:lpstr>Volunteers Needed</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Hooper, Suellyn L</dc:creator>
  <cp:lastModifiedBy>Hooper, Suellyn L</cp:lastModifiedBy>
  <cp:revision>219</cp:revision>
  <dcterms:created xsi:type="dcterms:W3CDTF">2022-09-13T12:00:24Z</dcterms:created>
  <dcterms:modified xsi:type="dcterms:W3CDTF">2025-11-20T13:26:17Z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0x0101006DF0F06272BE8E4BA76BCC2382963B2B</vt:lpwstr>
  </property>
</Properties>
</file>