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64" r:id="rId6"/>
    <p:sldId id="296" r:id="rId7"/>
    <p:sldId id="291" r:id="rId8"/>
    <p:sldId id="292" r:id="rId9"/>
    <p:sldId id="266" r:id="rId10"/>
    <p:sldId id="278"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38" autoAdjust="0"/>
    <p:restoredTop sz="94660"/>
  </p:normalViewPr>
  <p:slideViewPr>
    <p:cSldViewPr snapToGrid="0">
      <p:cViewPr varScale="1">
        <p:scale>
          <a:sx n="75" d="100"/>
          <a:sy n="75" d="100"/>
        </p:scale>
        <p:origin x="3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36EE2-86BA-4E25-A6EA-26A870EE14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37A62D-153F-40B8-851B-AD62832088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4FBB67-FC10-45EE-9C9A-33F68517870E}"/>
              </a:ext>
            </a:extLst>
          </p:cNvPr>
          <p:cNvSpPr>
            <a:spLocks noGrp="1"/>
          </p:cNvSpPr>
          <p:nvPr>
            <p:ph type="dt" sz="half" idx="10"/>
          </p:nvPr>
        </p:nvSpPr>
        <p:spPr/>
        <p:txBody>
          <a:bodyPr/>
          <a:lstStyle/>
          <a:p>
            <a:fld id="{8E119D5C-3A82-42D4-8A6B-1CE0BE3606DB}" type="datetimeFigureOut">
              <a:rPr lang="en-US" smtClean="0"/>
              <a:t>9/6/2023</a:t>
            </a:fld>
            <a:endParaRPr lang="en-US" dirty="0"/>
          </a:p>
        </p:txBody>
      </p:sp>
      <p:sp>
        <p:nvSpPr>
          <p:cNvPr id="5" name="Footer Placeholder 4">
            <a:extLst>
              <a:ext uri="{FF2B5EF4-FFF2-40B4-BE49-F238E27FC236}">
                <a16:creationId xmlns:a16="http://schemas.microsoft.com/office/drawing/2014/main" id="{608F572C-5CC2-48CC-87DD-4395D85B3D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1845213-8033-42FE-86CB-821EE7526744}"/>
              </a:ext>
            </a:extLst>
          </p:cNvPr>
          <p:cNvSpPr>
            <a:spLocks noGrp="1"/>
          </p:cNvSpPr>
          <p:nvPr>
            <p:ph type="sldNum" sz="quarter" idx="12"/>
          </p:nvPr>
        </p:nvSpPr>
        <p:spPr/>
        <p:txBody>
          <a:bodyPr/>
          <a:lstStyle/>
          <a:p>
            <a:fld id="{5ECF7470-B3C1-4763-812C-18D5EB8E0AAC}" type="slidenum">
              <a:rPr lang="en-US" smtClean="0"/>
              <a:t>‹#›</a:t>
            </a:fld>
            <a:endParaRPr lang="en-US" dirty="0"/>
          </a:p>
        </p:txBody>
      </p:sp>
    </p:spTree>
    <p:extLst>
      <p:ext uri="{BB962C8B-B14F-4D97-AF65-F5344CB8AC3E}">
        <p14:creationId xmlns:p14="http://schemas.microsoft.com/office/powerpoint/2010/main" val="2462409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816E2-C46F-42C7-ABAA-A4291C0168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779004B-E681-4826-BC76-2717A9EBB88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A7B5DF-4ECE-4397-808A-EF418954B29E}"/>
              </a:ext>
            </a:extLst>
          </p:cNvPr>
          <p:cNvSpPr>
            <a:spLocks noGrp="1"/>
          </p:cNvSpPr>
          <p:nvPr>
            <p:ph type="dt" sz="half" idx="10"/>
          </p:nvPr>
        </p:nvSpPr>
        <p:spPr/>
        <p:txBody>
          <a:bodyPr/>
          <a:lstStyle/>
          <a:p>
            <a:fld id="{8E119D5C-3A82-42D4-8A6B-1CE0BE3606DB}" type="datetimeFigureOut">
              <a:rPr lang="en-US" smtClean="0"/>
              <a:t>9/6/2023</a:t>
            </a:fld>
            <a:endParaRPr lang="en-US" dirty="0"/>
          </a:p>
        </p:txBody>
      </p:sp>
      <p:sp>
        <p:nvSpPr>
          <p:cNvPr id="5" name="Footer Placeholder 4">
            <a:extLst>
              <a:ext uri="{FF2B5EF4-FFF2-40B4-BE49-F238E27FC236}">
                <a16:creationId xmlns:a16="http://schemas.microsoft.com/office/drawing/2014/main" id="{B90F1B6B-2169-473C-8D51-9371C0D5266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1CFA96E-F6A1-44BF-9B9B-61DD7F9FAF2A}"/>
              </a:ext>
            </a:extLst>
          </p:cNvPr>
          <p:cNvSpPr>
            <a:spLocks noGrp="1"/>
          </p:cNvSpPr>
          <p:nvPr>
            <p:ph type="sldNum" sz="quarter" idx="12"/>
          </p:nvPr>
        </p:nvSpPr>
        <p:spPr/>
        <p:txBody>
          <a:bodyPr/>
          <a:lstStyle/>
          <a:p>
            <a:fld id="{5ECF7470-B3C1-4763-812C-18D5EB8E0AAC}" type="slidenum">
              <a:rPr lang="en-US" smtClean="0"/>
              <a:t>‹#›</a:t>
            </a:fld>
            <a:endParaRPr lang="en-US" dirty="0"/>
          </a:p>
        </p:txBody>
      </p:sp>
    </p:spTree>
    <p:extLst>
      <p:ext uri="{BB962C8B-B14F-4D97-AF65-F5344CB8AC3E}">
        <p14:creationId xmlns:p14="http://schemas.microsoft.com/office/powerpoint/2010/main" val="1481925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CBBFBD-B86F-4EF3-B023-1351380194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D88A0D-0D60-45E5-859A-1430CBB5FE5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145494-6EAA-471C-B169-77AC23D98054}"/>
              </a:ext>
            </a:extLst>
          </p:cNvPr>
          <p:cNvSpPr>
            <a:spLocks noGrp="1"/>
          </p:cNvSpPr>
          <p:nvPr>
            <p:ph type="dt" sz="half" idx="10"/>
          </p:nvPr>
        </p:nvSpPr>
        <p:spPr/>
        <p:txBody>
          <a:bodyPr/>
          <a:lstStyle/>
          <a:p>
            <a:fld id="{8E119D5C-3A82-42D4-8A6B-1CE0BE3606DB}" type="datetimeFigureOut">
              <a:rPr lang="en-US" smtClean="0"/>
              <a:t>9/6/2023</a:t>
            </a:fld>
            <a:endParaRPr lang="en-US" dirty="0"/>
          </a:p>
        </p:txBody>
      </p:sp>
      <p:sp>
        <p:nvSpPr>
          <p:cNvPr id="5" name="Footer Placeholder 4">
            <a:extLst>
              <a:ext uri="{FF2B5EF4-FFF2-40B4-BE49-F238E27FC236}">
                <a16:creationId xmlns:a16="http://schemas.microsoft.com/office/drawing/2014/main" id="{99B09432-6569-403C-BCB3-A521E889531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C3864A3-0D35-45F8-969E-1DEA1FD584C9}"/>
              </a:ext>
            </a:extLst>
          </p:cNvPr>
          <p:cNvSpPr>
            <a:spLocks noGrp="1"/>
          </p:cNvSpPr>
          <p:nvPr>
            <p:ph type="sldNum" sz="quarter" idx="12"/>
          </p:nvPr>
        </p:nvSpPr>
        <p:spPr/>
        <p:txBody>
          <a:bodyPr/>
          <a:lstStyle/>
          <a:p>
            <a:fld id="{5ECF7470-B3C1-4763-812C-18D5EB8E0AAC}" type="slidenum">
              <a:rPr lang="en-US" smtClean="0"/>
              <a:t>‹#›</a:t>
            </a:fld>
            <a:endParaRPr lang="en-US" dirty="0"/>
          </a:p>
        </p:txBody>
      </p:sp>
    </p:spTree>
    <p:extLst>
      <p:ext uri="{BB962C8B-B14F-4D97-AF65-F5344CB8AC3E}">
        <p14:creationId xmlns:p14="http://schemas.microsoft.com/office/powerpoint/2010/main" val="2601421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8A08D-866C-456D-AE7D-C1B860697D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FD5DCB-8CC9-4A84-B2CC-40C6085DDFC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0B7CF1-7470-4F79-AAC8-9E7D9E5D9E0F}"/>
              </a:ext>
            </a:extLst>
          </p:cNvPr>
          <p:cNvSpPr>
            <a:spLocks noGrp="1"/>
          </p:cNvSpPr>
          <p:nvPr>
            <p:ph type="dt" sz="half" idx="10"/>
          </p:nvPr>
        </p:nvSpPr>
        <p:spPr/>
        <p:txBody>
          <a:bodyPr/>
          <a:lstStyle/>
          <a:p>
            <a:fld id="{8E119D5C-3A82-42D4-8A6B-1CE0BE3606DB}" type="datetimeFigureOut">
              <a:rPr lang="en-US" smtClean="0"/>
              <a:t>9/6/2023</a:t>
            </a:fld>
            <a:endParaRPr lang="en-US" dirty="0"/>
          </a:p>
        </p:txBody>
      </p:sp>
      <p:sp>
        <p:nvSpPr>
          <p:cNvPr id="5" name="Footer Placeholder 4">
            <a:extLst>
              <a:ext uri="{FF2B5EF4-FFF2-40B4-BE49-F238E27FC236}">
                <a16:creationId xmlns:a16="http://schemas.microsoft.com/office/drawing/2014/main" id="{A4834F0B-DE69-4E00-9F1F-400D4DA0702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C8C9FA0-28E7-46F5-B30C-48DFDDE8DF82}"/>
              </a:ext>
            </a:extLst>
          </p:cNvPr>
          <p:cNvSpPr>
            <a:spLocks noGrp="1"/>
          </p:cNvSpPr>
          <p:nvPr>
            <p:ph type="sldNum" sz="quarter" idx="12"/>
          </p:nvPr>
        </p:nvSpPr>
        <p:spPr/>
        <p:txBody>
          <a:bodyPr/>
          <a:lstStyle/>
          <a:p>
            <a:fld id="{5ECF7470-B3C1-4763-812C-18D5EB8E0AAC}" type="slidenum">
              <a:rPr lang="en-US" smtClean="0"/>
              <a:t>‹#›</a:t>
            </a:fld>
            <a:endParaRPr lang="en-US" dirty="0"/>
          </a:p>
        </p:txBody>
      </p:sp>
    </p:spTree>
    <p:extLst>
      <p:ext uri="{BB962C8B-B14F-4D97-AF65-F5344CB8AC3E}">
        <p14:creationId xmlns:p14="http://schemas.microsoft.com/office/powerpoint/2010/main" val="1438985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3001D-8EF3-4839-960F-19B802827B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541746-E883-43F2-8FA8-FF1650BFE4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DFA63A3-66CC-44B7-9C82-6C395A5C73E3}"/>
              </a:ext>
            </a:extLst>
          </p:cNvPr>
          <p:cNvSpPr>
            <a:spLocks noGrp="1"/>
          </p:cNvSpPr>
          <p:nvPr>
            <p:ph type="dt" sz="half" idx="10"/>
          </p:nvPr>
        </p:nvSpPr>
        <p:spPr/>
        <p:txBody>
          <a:bodyPr/>
          <a:lstStyle/>
          <a:p>
            <a:fld id="{8E119D5C-3A82-42D4-8A6B-1CE0BE3606DB}" type="datetimeFigureOut">
              <a:rPr lang="en-US" smtClean="0"/>
              <a:t>9/6/2023</a:t>
            </a:fld>
            <a:endParaRPr lang="en-US" dirty="0"/>
          </a:p>
        </p:txBody>
      </p:sp>
      <p:sp>
        <p:nvSpPr>
          <p:cNvPr id="5" name="Footer Placeholder 4">
            <a:extLst>
              <a:ext uri="{FF2B5EF4-FFF2-40B4-BE49-F238E27FC236}">
                <a16:creationId xmlns:a16="http://schemas.microsoft.com/office/drawing/2014/main" id="{94499279-D3F5-4F46-A3AD-80729A8AF5C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74C25BD-0173-4AEE-990E-A2A9F10EAAFB}"/>
              </a:ext>
            </a:extLst>
          </p:cNvPr>
          <p:cNvSpPr>
            <a:spLocks noGrp="1"/>
          </p:cNvSpPr>
          <p:nvPr>
            <p:ph type="sldNum" sz="quarter" idx="12"/>
          </p:nvPr>
        </p:nvSpPr>
        <p:spPr/>
        <p:txBody>
          <a:bodyPr/>
          <a:lstStyle/>
          <a:p>
            <a:fld id="{5ECF7470-B3C1-4763-812C-18D5EB8E0AAC}" type="slidenum">
              <a:rPr lang="en-US" smtClean="0"/>
              <a:t>‹#›</a:t>
            </a:fld>
            <a:endParaRPr lang="en-US" dirty="0"/>
          </a:p>
        </p:txBody>
      </p:sp>
    </p:spTree>
    <p:extLst>
      <p:ext uri="{BB962C8B-B14F-4D97-AF65-F5344CB8AC3E}">
        <p14:creationId xmlns:p14="http://schemas.microsoft.com/office/powerpoint/2010/main" val="2806774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A8856-CE10-446B-AD58-014253E7D0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DA02AA-D04D-406C-82F3-FE9EB392067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F1FA5B-A2D8-44BB-BD22-79AF72A020F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6CFE9C-CADF-43C4-A4DA-958E115F6840}"/>
              </a:ext>
            </a:extLst>
          </p:cNvPr>
          <p:cNvSpPr>
            <a:spLocks noGrp="1"/>
          </p:cNvSpPr>
          <p:nvPr>
            <p:ph type="dt" sz="half" idx="10"/>
          </p:nvPr>
        </p:nvSpPr>
        <p:spPr/>
        <p:txBody>
          <a:bodyPr/>
          <a:lstStyle/>
          <a:p>
            <a:fld id="{8E119D5C-3A82-42D4-8A6B-1CE0BE3606DB}" type="datetimeFigureOut">
              <a:rPr lang="en-US" smtClean="0"/>
              <a:t>9/6/2023</a:t>
            </a:fld>
            <a:endParaRPr lang="en-US" dirty="0"/>
          </a:p>
        </p:txBody>
      </p:sp>
      <p:sp>
        <p:nvSpPr>
          <p:cNvPr id="6" name="Footer Placeholder 5">
            <a:extLst>
              <a:ext uri="{FF2B5EF4-FFF2-40B4-BE49-F238E27FC236}">
                <a16:creationId xmlns:a16="http://schemas.microsoft.com/office/drawing/2014/main" id="{FC927B23-D824-49CB-9EED-753F6593963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C1F79B0-99F8-442B-AACE-AE965C2CEA9B}"/>
              </a:ext>
            </a:extLst>
          </p:cNvPr>
          <p:cNvSpPr>
            <a:spLocks noGrp="1"/>
          </p:cNvSpPr>
          <p:nvPr>
            <p:ph type="sldNum" sz="quarter" idx="12"/>
          </p:nvPr>
        </p:nvSpPr>
        <p:spPr/>
        <p:txBody>
          <a:bodyPr/>
          <a:lstStyle/>
          <a:p>
            <a:fld id="{5ECF7470-B3C1-4763-812C-18D5EB8E0AAC}" type="slidenum">
              <a:rPr lang="en-US" smtClean="0"/>
              <a:t>‹#›</a:t>
            </a:fld>
            <a:endParaRPr lang="en-US" dirty="0"/>
          </a:p>
        </p:txBody>
      </p:sp>
    </p:spTree>
    <p:extLst>
      <p:ext uri="{BB962C8B-B14F-4D97-AF65-F5344CB8AC3E}">
        <p14:creationId xmlns:p14="http://schemas.microsoft.com/office/powerpoint/2010/main" val="1165280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5F3D1-0097-47D9-9563-23F5003411E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68BD96-2998-4543-88C1-F3F1FA21B8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22DCD65-EF57-41A9-9C4A-189E017F60A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D6B3EF-CE3A-4CC5-AAC6-0F96CE945D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E5EF8D-D12F-44D8-A288-30A49C35397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121952-010D-4CA5-9263-E98D5F739914}"/>
              </a:ext>
            </a:extLst>
          </p:cNvPr>
          <p:cNvSpPr>
            <a:spLocks noGrp="1"/>
          </p:cNvSpPr>
          <p:nvPr>
            <p:ph type="dt" sz="half" idx="10"/>
          </p:nvPr>
        </p:nvSpPr>
        <p:spPr/>
        <p:txBody>
          <a:bodyPr/>
          <a:lstStyle/>
          <a:p>
            <a:fld id="{8E119D5C-3A82-42D4-8A6B-1CE0BE3606DB}" type="datetimeFigureOut">
              <a:rPr lang="en-US" smtClean="0"/>
              <a:t>9/6/2023</a:t>
            </a:fld>
            <a:endParaRPr lang="en-US" dirty="0"/>
          </a:p>
        </p:txBody>
      </p:sp>
      <p:sp>
        <p:nvSpPr>
          <p:cNvPr id="8" name="Footer Placeholder 7">
            <a:extLst>
              <a:ext uri="{FF2B5EF4-FFF2-40B4-BE49-F238E27FC236}">
                <a16:creationId xmlns:a16="http://schemas.microsoft.com/office/drawing/2014/main" id="{E8364662-8266-46F5-9D1B-5246B08FB1B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DE56740-E31B-443C-AC2B-B6EFF33F7A5C}"/>
              </a:ext>
            </a:extLst>
          </p:cNvPr>
          <p:cNvSpPr>
            <a:spLocks noGrp="1"/>
          </p:cNvSpPr>
          <p:nvPr>
            <p:ph type="sldNum" sz="quarter" idx="12"/>
          </p:nvPr>
        </p:nvSpPr>
        <p:spPr/>
        <p:txBody>
          <a:bodyPr/>
          <a:lstStyle/>
          <a:p>
            <a:fld id="{5ECF7470-B3C1-4763-812C-18D5EB8E0AAC}" type="slidenum">
              <a:rPr lang="en-US" smtClean="0"/>
              <a:t>‹#›</a:t>
            </a:fld>
            <a:endParaRPr lang="en-US" dirty="0"/>
          </a:p>
        </p:txBody>
      </p:sp>
    </p:spTree>
    <p:extLst>
      <p:ext uri="{BB962C8B-B14F-4D97-AF65-F5344CB8AC3E}">
        <p14:creationId xmlns:p14="http://schemas.microsoft.com/office/powerpoint/2010/main" val="3105075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5E9CE-A8BF-43EA-A2DF-889BAA436F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64DF77-83F5-4199-BC8E-A96C530A1A99}"/>
              </a:ext>
            </a:extLst>
          </p:cNvPr>
          <p:cNvSpPr>
            <a:spLocks noGrp="1"/>
          </p:cNvSpPr>
          <p:nvPr>
            <p:ph type="dt" sz="half" idx="10"/>
          </p:nvPr>
        </p:nvSpPr>
        <p:spPr/>
        <p:txBody>
          <a:bodyPr/>
          <a:lstStyle/>
          <a:p>
            <a:fld id="{8E119D5C-3A82-42D4-8A6B-1CE0BE3606DB}" type="datetimeFigureOut">
              <a:rPr lang="en-US" smtClean="0"/>
              <a:t>9/6/2023</a:t>
            </a:fld>
            <a:endParaRPr lang="en-US" dirty="0"/>
          </a:p>
        </p:txBody>
      </p:sp>
      <p:sp>
        <p:nvSpPr>
          <p:cNvPr id="4" name="Footer Placeholder 3">
            <a:extLst>
              <a:ext uri="{FF2B5EF4-FFF2-40B4-BE49-F238E27FC236}">
                <a16:creationId xmlns:a16="http://schemas.microsoft.com/office/drawing/2014/main" id="{4BD0DC1B-C318-442B-9E70-3C827153BF2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1133DB6-3F77-4CA0-9DF6-125BC93E5C2D}"/>
              </a:ext>
            </a:extLst>
          </p:cNvPr>
          <p:cNvSpPr>
            <a:spLocks noGrp="1"/>
          </p:cNvSpPr>
          <p:nvPr>
            <p:ph type="sldNum" sz="quarter" idx="12"/>
          </p:nvPr>
        </p:nvSpPr>
        <p:spPr/>
        <p:txBody>
          <a:bodyPr/>
          <a:lstStyle/>
          <a:p>
            <a:fld id="{5ECF7470-B3C1-4763-812C-18D5EB8E0AAC}" type="slidenum">
              <a:rPr lang="en-US" smtClean="0"/>
              <a:t>‹#›</a:t>
            </a:fld>
            <a:endParaRPr lang="en-US" dirty="0"/>
          </a:p>
        </p:txBody>
      </p:sp>
    </p:spTree>
    <p:extLst>
      <p:ext uri="{BB962C8B-B14F-4D97-AF65-F5344CB8AC3E}">
        <p14:creationId xmlns:p14="http://schemas.microsoft.com/office/powerpoint/2010/main" val="569638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4E5DC0-30FF-440D-ADE5-65C8EC4BE7E7}"/>
              </a:ext>
            </a:extLst>
          </p:cNvPr>
          <p:cNvSpPr>
            <a:spLocks noGrp="1"/>
          </p:cNvSpPr>
          <p:nvPr>
            <p:ph type="dt" sz="half" idx="10"/>
          </p:nvPr>
        </p:nvSpPr>
        <p:spPr/>
        <p:txBody>
          <a:bodyPr/>
          <a:lstStyle/>
          <a:p>
            <a:fld id="{8E119D5C-3A82-42D4-8A6B-1CE0BE3606DB}" type="datetimeFigureOut">
              <a:rPr lang="en-US" smtClean="0"/>
              <a:t>9/6/2023</a:t>
            </a:fld>
            <a:endParaRPr lang="en-US" dirty="0"/>
          </a:p>
        </p:txBody>
      </p:sp>
      <p:sp>
        <p:nvSpPr>
          <p:cNvPr id="3" name="Footer Placeholder 2">
            <a:extLst>
              <a:ext uri="{FF2B5EF4-FFF2-40B4-BE49-F238E27FC236}">
                <a16:creationId xmlns:a16="http://schemas.microsoft.com/office/drawing/2014/main" id="{D5732823-72CE-4C48-AAA3-5434E3EF473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A25E4CE-E694-4174-92FF-20EF46F56E4A}"/>
              </a:ext>
            </a:extLst>
          </p:cNvPr>
          <p:cNvSpPr>
            <a:spLocks noGrp="1"/>
          </p:cNvSpPr>
          <p:nvPr>
            <p:ph type="sldNum" sz="quarter" idx="12"/>
          </p:nvPr>
        </p:nvSpPr>
        <p:spPr/>
        <p:txBody>
          <a:bodyPr/>
          <a:lstStyle/>
          <a:p>
            <a:fld id="{5ECF7470-B3C1-4763-812C-18D5EB8E0AAC}" type="slidenum">
              <a:rPr lang="en-US" smtClean="0"/>
              <a:t>‹#›</a:t>
            </a:fld>
            <a:endParaRPr lang="en-US" dirty="0"/>
          </a:p>
        </p:txBody>
      </p:sp>
    </p:spTree>
    <p:extLst>
      <p:ext uri="{BB962C8B-B14F-4D97-AF65-F5344CB8AC3E}">
        <p14:creationId xmlns:p14="http://schemas.microsoft.com/office/powerpoint/2010/main" val="1978890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9FE0C-1EF3-4FF2-82D6-63536B6C38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87CB23-5AA9-415E-9D67-B2903C335E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066019-D244-48C3-9A29-745182E750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FC7B34-6CD1-415C-956E-10CAE23C9964}"/>
              </a:ext>
            </a:extLst>
          </p:cNvPr>
          <p:cNvSpPr>
            <a:spLocks noGrp="1"/>
          </p:cNvSpPr>
          <p:nvPr>
            <p:ph type="dt" sz="half" idx="10"/>
          </p:nvPr>
        </p:nvSpPr>
        <p:spPr/>
        <p:txBody>
          <a:bodyPr/>
          <a:lstStyle/>
          <a:p>
            <a:fld id="{8E119D5C-3A82-42D4-8A6B-1CE0BE3606DB}" type="datetimeFigureOut">
              <a:rPr lang="en-US" smtClean="0"/>
              <a:t>9/6/2023</a:t>
            </a:fld>
            <a:endParaRPr lang="en-US" dirty="0"/>
          </a:p>
        </p:txBody>
      </p:sp>
      <p:sp>
        <p:nvSpPr>
          <p:cNvPr id="6" name="Footer Placeholder 5">
            <a:extLst>
              <a:ext uri="{FF2B5EF4-FFF2-40B4-BE49-F238E27FC236}">
                <a16:creationId xmlns:a16="http://schemas.microsoft.com/office/drawing/2014/main" id="{6FE657C9-A745-4507-8B92-03D21039394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F27CCE2-47EF-4F44-AEDF-D1C873F453BB}"/>
              </a:ext>
            </a:extLst>
          </p:cNvPr>
          <p:cNvSpPr>
            <a:spLocks noGrp="1"/>
          </p:cNvSpPr>
          <p:nvPr>
            <p:ph type="sldNum" sz="quarter" idx="12"/>
          </p:nvPr>
        </p:nvSpPr>
        <p:spPr/>
        <p:txBody>
          <a:bodyPr/>
          <a:lstStyle/>
          <a:p>
            <a:fld id="{5ECF7470-B3C1-4763-812C-18D5EB8E0AAC}" type="slidenum">
              <a:rPr lang="en-US" smtClean="0"/>
              <a:t>‹#›</a:t>
            </a:fld>
            <a:endParaRPr lang="en-US" dirty="0"/>
          </a:p>
        </p:txBody>
      </p:sp>
    </p:spTree>
    <p:extLst>
      <p:ext uri="{BB962C8B-B14F-4D97-AF65-F5344CB8AC3E}">
        <p14:creationId xmlns:p14="http://schemas.microsoft.com/office/powerpoint/2010/main" val="895885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A91B0-4801-4246-8CDB-940E096D20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BB71D0-6771-48ED-8847-E4266C2591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14207A0-605C-4C85-A691-1D3AB30BD5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BF507DA-F12C-474D-BF99-EBF1B83D4034}"/>
              </a:ext>
            </a:extLst>
          </p:cNvPr>
          <p:cNvSpPr>
            <a:spLocks noGrp="1"/>
          </p:cNvSpPr>
          <p:nvPr>
            <p:ph type="dt" sz="half" idx="10"/>
          </p:nvPr>
        </p:nvSpPr>
        <p:spPr/>
        <p:txBody>
          <a:bodyPr/>
          <a:lstStyle/>
          <a:p>
            <a:fld id="{8E119D5C-3A82-42D4-8A6B-1CE0BE3606DB}" type="datetimeFigureOut">
              <a:rPr lang="en-US" smtClean="0"/>
              <a:t>9/6/2023</a:t>
            </a:fld>
            <a:endParaRPr lang="en-US" dirty="0"/>
          </a:p>
        </p:txBody>
      </p:sp>
      <p:sp>
        <p:nvSpPr>
          <p:cNvPr id="6" name="Footer Placeholder 5">
            <a:extLst>
              <a:ext uri="{FF2B5EF4-FFF2-40B4-BE49-F238E27FC236}">
                <a16:creationId xmlns:a16="http://schemas.microsoft.com/office/drawing/2014/main" id="{30709C7B-38F7-47BB-920A-C92F460853B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F09C859-3E12-4754-81A2-B0011A58ECF3}"/>
              </a:ext>
            </a:extLst>
          </p:cNvPr>
          <p:cNvSpPr>
            <a:spLocks noGrp="1"/>
          </p:cNvSpPr>
          <p:nvPr>
            <p:ph type="sldNum" sz="quarter" idx="12"/>
          </p:nvPr>
        </p:nvSpPr>
        <p:spPr/>
        <p:txBody>
          <a:bodyPr/>
          <a:lstStyle/>
          <a:p>
            <a:fld id="{5ECF7470-B3C1-4763-812C-18D5EB8E0AAC}" type="slidenum">
              <a:rPr lang="en-US" smtClean="0"/>
              <a:t>‹#›</a:t>
            </a:fld>
            <a:endParaRPr lang="en-US" dirty="0"/>
          </a:p>
        </p:txBody>
      </p:sp>
    </p:spTree>
    <p:extLst>
      <p:ext uri="{BB962C8B-B14F-4D97-AF65-F5344CB8AC3E}">
        <p14:creationId xmlns:p14="http://schemas.microsoft.com/office/powerpoint/2010/main" val="2286370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FB6BB0-DEEF-4069-A13C-46BAB4E458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F55777-7960-4DFC-9159-125DEB4648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FB36E8-B8DB-4BCA-9662-A8C0CA366A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119D5C-3A82-42D4-8A6B-1CE0BE3606DB}" type="datetimeFigureOut">
              <a:rPr lang="en-US" smtClean="0"/>
              <a:t>9/6/2023</a:t>
            </a:fld>
            <a:endParaRPr lang="en-US" dirty="0"/>
          </a:p>
        </p:txBody>
      </p:sp>
      <p:sp>
        <p:nvSpPr>
          <p:cNvPr id="5" name="Footer Placeholder 4">
            <a:extLst>
              <a:ext uri="{FF2B5EF4-FFF2-40B4-BE49-F238E27FC236}">
                <a16:creationId xmlns:a16="http://schemas.microsoft.com/office/drawing/2014/main" id="{1382A444-DA05-4EC9-A86B-A44083B973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E769D31-82CC-48CE-8966-0393BB2C38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CF7470-B3C1-4763-812C-18D5EB8E0AAC}" type="slidenum">
              <a:rPr lang="en-US" smtClean="0"/>
              <a:t>‹#›</a:t>
            </a:fld>
            <a:endParaRPr lang="en-US" dirty="0"/>
          </a:p>
        </p:txBody>
      </p:sp>
    </p:spTree>
    <p:extLst>
      <p:ext uri="{BB962C8B-B14F-4D97-AF65-F5344CB8AC3E}">
        <p14:creationId xmlns:p14="http://schemas.microsoft.com/office/powerpoint/2010/main" val="15679083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4781F77-FD0C-4555-8D92-6748F48D7474}"/>
              </a:ext>
            </a:extLst>
          </p:cNvPr>
          <p:cNvSpPr/>
          <p:nvPr/>
        </p:nvSpPr>
        <p:spPr>
          <a:xfrm>
            <a:off x="0" y="-352"/>
            <a:ext cx="12192000" cy="6840934"/>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15E3C8CA-9C84-4D15-8B64-ACE2C80596CC}"/>
              </a:ext>
            </a:extLst>
          </p:cNvPr>
          <p:cNvGrpSpPr/>
          <p:nvPr/>
        </p:nvGrpSpPr>
        <p:grpSpPr>
          <a:xfrm>
            <a:off x="455946" y="-136961"/>
            <a:ext cx="8942054" cy="7384427"/>
            <a:chOff x="325993" y="-589846"/>
            <a:chExt cx="9055584" cy="8045484"/>
          </a:xfrm>
          <a:blipFill>
            <a:blip r:embed="rId2"/>
            <a:stretch>
              <a:fillRect/>
            </a:stretch>
          </a:blipFill>
        </p:grpSpPr>
        <p:sp>
          <p:nvSpPr>
            <p:cNvPr id="3" name="Oval 2">
              <a:extLst>
                <a:ext uri="{FF2B5EF4-FFF2-40B4-BE49-F238E27FC236}">
                  <a16:creationId xmlns:a16="http://schemas.microsoft.com/office/drawing/2014/main" id="{D429FCE4-17D1-46BC-960E-6B61B4A115AA}"/>
                </a:ext>
              </a:extLst>
            </p:cNvPr>
            <p:cNvSpPr/>
            <p:nvPr/>
          </p:nvSpPr>
          <p:spPr>
            <a:xfrm rot="2143285">
              <a:off x="744623" y="-209126"/>
              <a:ext cx="1164669" cy="3987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044CA1AD-D81C-44D7-A7A1-53D9CBDBF183}"/>
                </a:ext>
              </a:extLst>
            </p:cNvPr>
            <p:cNvSpPr/>
            <p:nvPr/>
          </p:nvSpPr>
          <p:spPr>
            <a:xfrm rot="2143285">
              <a:off x="1427447" y="-460197"/>
              <a:ext cx="1164669" cy="586993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18040202-96E8-4FA2-9D5D-62215F8566F6}"/>
                </a:ext>
              </a:extLst>
            </p:cNvPr>
            <p:cNvSpPr/>
            <p:nvPr/>
          </p:nvSpPr>
          <p:spPr>
            <a:xfrm rot="2143285">
              <a:off x="1965966" y="-563065"/>
              <a:ext cx="1164669" cy="775039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8F764FE5-C78D-46A1-B69F-5E59B8C1BCCE}"/>
                </a:ext>
              </a:extLst>
            </p:cNvPr>
            <p:cNvSpPr/>
            <p:nvPr/>
          </p:nvSpPr>
          <p:spPr>
            <a:xfrm rot="2143285">
              <a:off x="2984950" y="-589845"/>
              <a:ext cx="1164669" cy="80350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2284A716-ED58-4A70-A3FB-B075AAD6AFF1}"/>
                </a:ext>
              </a:extLst>
            </p:cNvPr>
            <p:cNvSpPr/>
            <p:nvPr/>
          </p:nvSpPr>
          <p:spPr>
            <a:xfrm rot="2143285">
              <a:off x="4153988" y="-589846"/>
              <a:ext cx="1164669" cy="80350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8D4A6AA0-E34A-438E-9EA2-008091D01840}"/>
                </a:ext>
              </a:extLst>
            </p:cNvPr>
            <p:cNvSpPr/>
            <p:nvPr/>
          </p:nvSpPr>
          <p:spPr>
            <a:xfrm rot="2143285">
              <a:off x="5252303" y="-579437"/>
              <a:ext cx="1164669" cy="80350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18CF57E7-C003-415E-A834-D5E815F9A6EF}"/>
                </a:ext>
              </a:extLst>
            </p:cNvPr>
            <p:cNvSpPr/>
            <p:nvPr/>
          </p:nvSpPr>
          <p:spPr>
            <a:xfrm rot="2143285">
              <a:off x="6003721" y="1076866"/>
              <a:ext cx="1164669" cy="586993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299E9D63-2787-451F-92EF-8948A4F9574A}"/>
                </a:ext>
              </a:extLst>
            </p:cNvPr>
            <p:cNvSpPr/>
            <p:nvPr/>
          </p:nvSpPr>
          <p:spPr>
            <a:xfrm rot="2143285">
              <a:off x="6649758" y="2505194"/>
              <a:ext cx="1164669" cy="3987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26C028E0-4904-49F0-9032-7306CBBB4BE1}"/>
                </a:ext>
              </a:extLst>
            </p:cNvPr>
            <p:cNvSpPr/>
            <p:nvPr/>
          </p:nvSpPr>
          <p:spPr>
            <a:xfrm rot="2143285">
              <a:off x="7521541" y="3363531"/>
              <a:ext cx="1164669" cy="28772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FFBDECAC-8182-478E-A71A-AF391DE5E5D6}"/>
                </a:ext>
              </a:extLst>
            </p:cNvPr>
            <p:cNvSpPr/>
            <p:nvPr/>
          </p:nvSpPr>
          <p:spPr>
            <a:xfrm rot="2143285">
              <a:off x="8351100" y="4148961"/>
              <a:ext cx="1030477" cy="199273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92855683-81F5-4DD6-9EDB-3B6578ADE791}"/>
                </a:ext>
              </a:extLst>
            </p:cNvPr>
            <p:cNvSpPr/>
            <p:nvPr/>
          </p:nvSpPr>
          <p:spPr>
            <a:xfrm rot="2143285">
              <a:off x="325993" y="120780"/>
              <a:ext cx="1004714" cy="199273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0" name="Picture 19">
            <a:extLst>
              <a:ext uri="{FF2B5EF4-FFF2-40B4-BE49-F238E27FC236}">
                <a16:creationId xmlns:a16="http://schemas.microsoft.com/office/drawing/2014/main" id="{B530D0FD-CB71-4D0E-9C5F-B139DAF3F1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629" y="1017180"/>
            <a:ext cx="2569938" cy="2376710"/>
          </a:xfrm>
          <a:prstGeom prst="rect">
            <a:avLst/>
          </a:prstGeom>
        </p:spPr>
      </p:pic>
      <p:pic>
        <p:nvPicPr>
          <p:cNvPr id="22" name="Picture 21">
            <a:extLst>
              <a:ext uri="{FF2B5EF4-FFF2-40B4-BE49-F238E27FC236}">
                <a16:creationId xmlns:a16="http://schemas.microsoft.com/office/drawing/2014/main" id="{F55C039B-2EEA-49AC-ABFF-215368EA47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1941" y="133024"/>
            <a:ext cx="3188597" cy="2659580"/>
          </a:xfrm>
          <a:prstGeom prst="ellipse">
            <a:avLst/>
          </a:prstGeom>
          <a:ln>
            <a:noFill/>
          </a:ln>
          <a:effectLst>
            <a:softEdge rad="112500"/>
          </a:effectLst>
        </p:spPr>
      </p:pic>
      <p:sp>
        <p:nvSpPr>
          <p:cNvPr id="2" name="Rectangle 1">
            <a:extLst>
              <a:ext uri="{FF2B5EF4-FFF2-40B4-BE49-F238E27FC236}">
                <a16:creationId xmlns:a16="http://schemas.microsoft.com/office/drawing/2014/main" id="{E2B846AA-89DF-4398-B75F-7BF7E22425CF}"/>
              </a:ext>
            </a:extLst>
          </p:cNvPr>
          <p:cNvSpPr/>
          <p:nvPr/>
        </p:nvSpPr>
        <p:spPr>
          <a:xfrm>
            <a:off x="8829271" y="2888755"/>
            <a:ext cx="2886849" cy="132343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dirty="0">
                <a:ln/>
                <a:solidFill>
                  <a:schemeClr val="accent4">
                    <a:lumMod val="75000"/>
                  </a:schemeClr>
                </a:solidFill>
                <a:latin typeface="Baskerville Old Face" panose="02020602080505020303" pitchFamily="18" charset="0"/>
              </a:rPr>
              <a:t>Meeting</a:t>
            </a:r>
            <a:br>
              <a:rPr lang="en-US" sz="4000" b="1" dirty="0">
                <a:ln/>
                <a:solidFill>
                  <a:schemeClr val="accent4">
                    <a:lumMod val="75000"/>
                  </a:schemeClr>
                </a:solidFill>
                <a:latin typeface="Baskerville Old Face" panose="02020602080505020303" pitchFamily="18" charset="0"/>
              </a:rPr>
            </a:br>
            <a:r>
              <a:rPr lang="en-US" sz="4000" b="1" dirty="0">
                <a:ln/>
                <a:solidFill>
                  <a:schemeClr val="accent4">
                    <a:lumMod val="75000"/>
                  </a:schemeClr>
                </a:solidFill>
                <a:latin typeface="Baskerville Old Face" panose="02020602080505020303" pitchFamily="18" charset="0"/>
              </a:rPr>
              <a:t>09-07-2023</a:t>
            </a:r>
          </a:p>
        </p:txBody>
      </p:sp>
      <p:pic>
        <p:nvPicPr>
          <p:cNvPr id="19" name="Picture 18">
            <a:extLst>
              <a:ext uri="{FF2B5EF4-FFF2-40B4-BE49-F238E27FC236}">
                <a16:creationId xmlns:a16="http://schemas.microsoft.com/office/drawing/2014/main" id="{09BBCFF9-7E80-4FB7-B029-6176BA4D32C5}"/>
              </a:ext>
            </a:extLst>
          </p:cNvPr>
          <p:cNvPicPr>
            <a:picLocks noChangeAspect="1"/>
          </p:cNvPicPr>
          <p:nvPr/>
        </p:nvPicPr>
        <p:blipFill>
          <a:blip r:embed="rId5"/>
          <a:stretch>
            <a:fillRect/>
          </a:stretch>
        </p:blipFill>
        <p:spPr>
          <a:xfrm>
            <a:off x="9871835" y="5113819"/>
            <a:ext cx="1832070" cy="1540634"/>
          </a:xfrm>
          <a:prstGeom prst="rect">
            <a:avLst/>
          </a:prstGeom>
          <a:ln>
            <a:noFill/>
          </a:ln>
          <a:effectLst>
            <a:softEdge rad="112500"/>
          </a:effectLst>
        </p:spPr>
      </p:pic>
    </p:spTree>
    <p:extLst>
      <p:ext uri="{BB962C8B-B14F-4D97-AF65-F5344CB8AC3E}">
        <p14:creationId xmlns:p14="http://schemas.microsoft.com/office/powerpoint/2010/main" val="106572275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Document 3">
            <a:extLst>
              <a:ext uri="{FF2B5EF4-FFF2-40B4-BE49-F238E27FC236}">
                <a16:creationId xmlns:a16="http://schemas.microsoft.com/office/drawing/2014/main" id="{518DDF24-C411-4CB7-A945-9D613B39478B}"/>
              </a:ext>
            </a:extLst>
          </p:cNvPr>
          <p:cNvSpPr/>
          <p:nvPr/>
        </p:nvSpPr>
        <p:spPr>
          <a:xfrm rot="10800000">
            <a:off x="0" y="4718314"/>
            <a:ext cx="12192000" cy="205051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0636">
                <a:moveTo>
                  <a:pt x="0" y="0"/>
                </a:moveTo>
                <a:lnTo>
                  <a:pt x="21600" y="0"/>
                </a:lnTo>
                <a:lnTo>
                  <a:pt x="21600" y="17322"/>
                </a:lnTo>
                <a:cubicBezTo>
                  <a:pt x="20367" y="13019"/>
                  <a:pt x="19328" y="9878"/>
                  <a:pt x="15728" y="10353"/>
                </a:cubicBezTo>
                <a:cubicBezTo>
                  <a:pt x="12128" y="10828"/>
                  <a:pt x="2884" y="23154"/>
                  <a:pt x="0" y="20172"/>
                </a:cubicBezTo>
                <a:lnTo>
                  <a:pt x="0" y="0"/>
                </a:lnTo>
                <a:close/>
              </a:path>
            </a:pathLst>
          </a:cu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lowchart: Document 3">
            <a:extLst>
              <a:ext uri="{FF2B5EF4-FFF2-40B4-BE49-F238E27FC236}">
                <a16:creationId xmlns:a16="http://schemas.microsoft.com/office/drawing/2014/main" id="{FC40898E-D173-4E14-AC2D-166B2B3ECB4A}"/>
              </a:ext>
            </a:extLst>
          </p:cNvPr>
          <p:cNvSpPr/>
          <p:nvPr/>
        </p:nvSpPr>
        <p:spPr>
          <a:xfrm rot="10800000">
            <a:off x="0" y="4807489"/>
            <a:ext cx="12192000" cy="205051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0636">
                <a:moveTo>
                  <a:pt x="0" y="0"/>
                </a:moveTo>
                <a:lnTo>
                  <a:pt x="21600" y="0"/>
                </a:lnTo>
                <a:lnTo>
                  <a:pt x="21600" y="17322"/>
                </a:lnTo>
                <a:cubicBezTo>
                  <a:pt x="20367" y="13019"/>
                  <a:pt x="19328" y="9878"/>
                  <a:pt x="15728" y="10353"/>
                </a:cubicBezTo>
                <a:cubicBezTo>
                  <a:pt x="12128" y="10828"/>
                  <a:pt x="2884" y="23154"/>
                  <a:pt x="0" y="20172"/>
                </a:cubicBezTo>
                <a:lnTo>
                  <a:pt x="0" y="0"/>
                </a:lnTo>
                <a:close/>
              </a:path>
            </a:pathLst>
          </a:custGeom>
          <a:gradFill flip="none" rotWithShape="1">
            <a:gsLst>
              <a:gs pos="0">
                <a:schemeClr val="accent1">
                  <a:lumMod val="89000"/>
                </a:schemeClr>
              </a:gs>
              <a:gs pos="39000">
                <a:srgbClr val="002060"/>
              </a:gs>
              <a:gs pos="97000">
                <a:srgbClr val="00206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BFA950F-6DC5-4070-B68B-16D4171D09E2}"/>
              </a:ext>
            </a:extLst>
          </p:cNvPr>
          <p:cNvSpPr/>
          <p:nvPr/>
        </p:nvSpPr>
        <p:spPr>
          <a:xfrm>
            <a:off x="1862283" y="5874906"/>
            <a:ext cx="8242962"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i="1" dirty="0">
                <a:ln/>
                <a:solidFill>
                  <a:schemeClr val="bg2"/>
                </a:solidFill>
                <a:latin typeface="Baskerville Old Face" panose="02020602080505020303" pitchFamily="18" charset="0"/>
              </a:rPr>
              <a:t>Kansas Law Enforcement Accreditation</a:t>
            </a:r>
            <a:endParaRPr lang="en-US" sz="4000" b="1" i="1" cap="none" spc="0" dirty="0">
              <a:ln/>
              <a:solidFill>
                <a:schemeClr val="bg2"/>
              </a:solidFill>
              <a:effectLst/>
              <a:latin typeface="Baskerville Old Face" panose="02020602080505020303" pitchFamily="18" charset="0"/>
            </a:endParaRPr>
          </a:p>
        </p:txBody>
      </p:sp>
      <p:pic>
        <p:nvPicPr>
          <p:cNvPr id="11" name="Picture 10">
            <a:extLst>
              <a:ext uri="{FF2B5EF4-FFF2-40B4-BE49-F238E27FC236}">
                <a16:creationId xmlns:a16="http://schemas.microsoft.com/office/drawing/2014/main" id="{80A5996F-99AF-4851-87D4-EB34224C3D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05245" y="4980986"/>
            <a:ext cx="1935063" cy="1787840"/>
          </a:xfrm>
          <a:prstGeom prst="rect">
            <a:avLst/>
          </a:prstGeom>
        </p:spPr>
      </p:pic>
      <p:sp>
        <p:nvSpPr>
          <p:cNvPr id="2" name="Rectangle 1">
            <a:extLst>
              <a:ext uri="{FF2B5EF4-FFF2-40B4-BE49-F238E27FC236}">
                <a16:creationId xmlns:a16="http://schemas.microsoft.com/office/drawing/2014/main" id="{3DA9C277-E4A8-4569-8732-4B4684607D25}"/>
              </a:ext>
            </a:extLst>
          </p:cNvPr>
          <p:cNvSpPr/>
          <p:nvPr/>
        </p:nvSpPr>
        <p:spPr>
          <a:xfrm>
            <a:off x="296309" y="1225900"/>
            <a:ext cx="10336855" cy="3908762"/>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r>
              <a:rPr lang="en-US" sz="2800" b="1" cap="none" spc="0" dirty="0">
                <a:ln/>
                <a:effectLst/>
                <a:latin typeface="Baskerville Old Face" panose="02020602080505020303" pitchFamily="18" charset="0"/>
              </a:rPr>
              <a:t>Since our last quarterly meeting I have visited the following agencies:</a:t>
            </a:r>
          </a:p>
          <a:p>
            <a:pPr marL="914400" lvl="1" indent="-457200">
              <a:buFont typeface="Arial" panose="020B0604020202020204" pitchFamily="34" charset="0"/>
              <a:buChar char="•"/>
            </a:pPr>
            <a:r>
              <a:rPr lang="en-US" sz="2000" b="1" dirty="0">
                <a:ln/>
                <a:latin typeface="Baskerville Old Face" panose="02020602080505020303" pitchFamily="18" charset="0"/>
              </a:rPr>
              <a:t>06-26-2023 Wyandotte Sheriff’s Office</a:t>
            </a:r>
          </a:p>
          <a:p>
            <a:pPr marL="914400" lvl="1" indent="-457200">
              <a:buFont typeface="Arial" panose="020B0604020202020204" pitchFamily="34" charset="0"/>
              <a:buChar char="•"/>
            </a:pPr>
            <a:r>
              <a:rPr lang="en-US" sz="2000" b="1" cap="none" spc="0" dirty="0">
                <a:ln/>
                <a:effectLst/>
                <a:latin typeface="Baskerville Old Face" panose="02020602080505020303" pitchFamily="18" charset="0"/>
              </a:rPr>
              <a:t>07-25-2023 Arkansas City Police Department</a:t>
            </a:r>
          </a:p>
          <a:p>
            <a:pPr marL="914400" lvl="1" indent="-457200">
              <a:buFont typeface="Arial" panose="020B0604020202020204" pitchFamily="34" charset="0"/>
              <a:buChar char="•"/>
            </a:pPr>
            <a:r>
              <a:rPr lang="en-US" sz="2000" b="1" dirty="0">
                <a:ln/>
                <a:latin typeface="Baskerville Old Face" panose="02020602080505020303" pitchFamily="18" charset="0"/>
              </a:rPr>
              <a:t>07-26-2023 Wichita Police Department</a:t>
            </a:r>
          </a:p>
          <a:p>
            <a:pPr marL="914400" lvl="1" indent="-457200">
              <a:buFont typeface="Arial" panose="020B0604020202020204" pitchFamily="34" charset="0"/>
              <a:buChar char="•"/>
            </a:pPr>
            <a:r>
              <a:rPr lang="en-US" sz="2000" b="1" cap="none" spc="0" dirty="0">
                <a:ln/>
                <a:effectLst/>
                <a:latin typeface="Baskerville Old Face" panose="02020602080505020303" pitchFamily="18" charset="0"/>
              </a:rPr>
              <a:t>08-01-2023 Wellington Police Department (Pending Sign Up)</a:t>
            </a:r>
          </a:p>
          <a:p>
            <a:pPr marL="914400" lvl="1" indent="-457200">
              <a:buFont typeface="Arial" panose="020B0604020202020204" pitchFamily="34" charset="0"/>
              <a:buChar char="•"/>
            </a:pPr>
            <a:r>
              <a:rPr lang="en-US" sz="2000" b="1" dirty="0">
                <a:ln/>
                <a:latin typeface="Baskerville Old Face" panose="02020602080505020303" pitchFamily="18" charset="0"/>
              </a:rPr>
              <a:t>08-03-2023 Valley Center Department of Public Safety</a:t>
            </a:r>
          </a:p>
          <a:p>
            <a:pPr marL="914400" lvl="1" indent="-457200">
              <a:buFont typeface="Arial" panose="020B0604020202020204" pitchFamily="34" charset="0"/>
              <a:buChar char="•"/>
            </a:pPr>
            <a:r>
              <a:rPr lang="en-US" sz="2000" b="1" cap="none" spc="0" dirty="0">
                <a:ln/>
                <a:effectLst/>
                <a:latin typeface="Baskerville Old Face" panose="02020602080505020303" pitchFamily="18" charset="0"/>
              </a:rPr>
              <a:t>08-08-2023 Dickinson County Sheriff’s Office</a:t>
            </a:r>
          </a:p>
          <a:p>
            <a:pPr marL="914400" lvl="1" indent="-457200">
              <a:buFont typeface="Arial" panose="020B0604020202020204" pitchFamily="34" charset="0"/>
              <a:buChar char="•"/>
            </a:pPr>
            <a:r>
              <a:rPr lang="en-US" sz="2000" b="1" dirty="0">
                <a:ln/>
                <a:latin typeface="Baskerville Old Face" panose="02020602080505020303" pitchFamily="18" charset="0"/>
              </a:rPr>
              <a:t>08-09-2023 Abilene Police Department</a:t>
            </a:r>
          </a:p>
          <a:p>
            <a:pPr marL="914400" lvl="1" indent="-457200">
              <a:buFont typeface="Arial" panose="020B0604020202020204" pitchFamily="34" charset="0"/>
              <a:buChar char="•"/>
            </a:pPr>
            <a:r>
              <a:rPr lang="en-US" sz="2000" b="1" cap="none" spc="0" dirty="0">
                <a:ln/>
                <a:effectLst/>
                <a:latin typeface="Baskerville Old Face" panose="02020602080505020303" pitchFamily="18" charset="0"/>
              </a:rPr>
              <a:t>08-16-2023 St. Mary’s Police Department</a:t>
            </a:r>
          </a:p>
          <a:p>
            <a:pPr marL="914400" lvl="1" indent="-457200">
              <a:buFont typeface="Arial" panose="020B0604020202020204" pitchFamily="34" charset="0"/>
              <a:buChar char="•"/>
            </a:pPr>
            <a:r>
              <a:rPr lang="en-US" sz="2000" b="1" dirty="0">
                <a:ln/>
                <a:latin typeface="Baskerville Old Face" panose="02020602080505020303" pitchFamily="18" charset="0"/>
              </a:rPr>
              <a:t>08-25-2023 Marshall County Sheriff’s Office</a:t>
            </a:r>
          </a:p>
          <a:p>
            <a:pPr marL="914400" lvl="1" indent="-457200">
              <a:buFont typeface="Arial" panose="020B0604020202020204" pitchFamily="34" charset="0"/>
              <a:buChar char="•"/>
            </a:pPr>
            <a:r>
              <a:rPr lang="en-US" sz="2000" b="1" dirty="0">
                <a:ln/>
                <a:latin typeface="Baskerville Old Face" panose="02020602080505020303" pitchFamily="18" charset="0"/>
              </a:rPr>
              <a:t>09-05-2023 Emporia Police Department</a:t>
            </a:r>
          </a:p>
          <a:p>
            <a:pPr lvl="1"/>
            <a:endParaRPr lang="en-US" sz="2000" b="1" cap="none" spc="0" dirty="0">
              <a:ln/>
              <a:effectLst/>
              <a:latin typeface="Baskerville Old Face" panose="02020602080505020303" pitchFamily="18" charset="0"/>
            </a:endParaRPr>
          </a:p>
        </p:txBody>
      </p:sp>
      <p:sp>
        <p:nvSpPr>
          <p:cNvPr id="12" name="Rectangle 11">
            <a:extLst>
              <a:ext uri="{FF2B5EF4-FFF2-40B4-BE49-F238E27FC236}">
                <a16:creationId xmlns:a16="http://schemas.microsoft.com/office/drawing/2014/main" id="{45C6B052-C236-4BE2-8D22-217F3D960EC1}"/>
              </a:ext>
            </a:extLst>
          </p:cNvPr>
          <p:cNvSpPr/>
          <p:nvPr/>
        </p:nvSpPr>
        <p:spPr>
          <a:xfrm>
            <a:off x="296309" y="153740"/>
            <a:ext cx="4963218"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r>
              <a:rPr lang="en-US" sz="3600" b="1" dirty="0">
                <a:ln/>
                <a:solidFill>
                  <a:srgbClr val="002060"/>
                </a:solidFill>
                <a:latin typeface="Baskerville Old Face" panose="02020602080505020303" pitchFamily="18" charset="0"/>
              </a:rPr>
              <a:t>Program Manager Update</a:t>
            </a:r>
            <a:endParaRPr lang="en-US" sz="3600" b="1" cap="none" spc="0" dirty="0">
              <a:ln/>
              <a:solidFill>
                <a:srgbClr val="002060"/>
              </a:solidFill>
              <a:effectLst/>
              <a:latin typeface="Baskerville Old Face" panose="02020602080505020303" pitchFamily="18" charset="0"/>
            </a:endParaRPr>
          </a:p>
        </p:txBody>
      </p:sp>
      <p:pic>
        <p:nvPicPr>
          <p:cNvPr id="13" name="Picture 12">
            <a:extLst>
              <a:ext uri="{FF2B5EF4-FFF2-40B4-BE49-F238E27FC236}">
                <a16:creationId xmlns:a16="http://schemas.microsoft.com/office/drawing/2014/main" id="{35FAA6BD-E9CF-45CD-BAE2-3C3E0300AF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1346" y="0"/>
            <a:ext cx="1880654" cy="1569660"/>
          </a:xfrm>
          <a:prstGeom prst="rect">
            <a:avLst/>
          </a:prstGeom>
        </p:spPr>
      </p:pic>
      <p:pic>
        <p:nvPicPr>
          <p:cNvPr id="3" name="Picture 2">
            <a:extLst>
              <a:ext uri="{FF2B5EF4-FFF2-40B4-BE49-F238E27FC236}">
                <a16:creationId xmlns:a16="http://schemas.microsoft.com/office/drawing/2014/main" id="{00E67819-1245-4E67-A160-C03F65085772}"/>
              </a:ext>
            </a:extLst>
          </p:cNvPr>
          <p:cNvPicPr>
            <a:picLocks noChangeAspect="1"/>
          </p:cNvPicPr>
          <p:nvPr/>
        </p:nvPicPr>
        <p:blipFill>
          <a:blip r:embed="rId4"/>
          <a:stretch>
            <a:fillRect/>
          </a:stretch>
        </p:blipFill>
        <p:spPr>
          <a:xfrm>
            <a:off x="0" y="5317366"/>
            <a:ext cx="1832070" cy="1540634"/>
          </a:xfrm>
          <a:prstGeom prst="rect">
            <a:avLst/>
          </a:prstGeom>
          <a:ln>
            <a:noFill/>
          </a:ln>
          <a:effectLst>
            <a:softEdge rad="112500"/>
          </a:effectLst>
        </p:spPr>
      </p:pic>
    </p:spTree>
    <p:extLst>
      <p:ext uri="{BB962C8B-B14F-4D97-AF65-F5344CB8AC3E}">
        <p14:creationId xmlns:p14="http://schemas.microsoft.com/office/powerpoint/2010/main" val="226691102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Document 3">
            <a:extLst>
              <a:ext uri="{FF2B5EF4-FFF2-40B4-BE49-F238E27FC236}">
                <a16:creationId xmlns:a16="http://schemas.microsoft.com/office/drawing/2014/main" id="{518DDF24-C411-4CB7-A945-9D613B39478B}"/>
              </a:ext>
            </a:extLst>
          </p:cNvPr>
          <p:cNvSpPr/>
          <p:nvPr/>
        </p:nvSpPr>
        <p:spPr>
          <a:xfrm rot="10800000">
            <a:off x="0" y="4718314"/>
            <a:ext cx="12192000" cy="205051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0636">
                <a:moveTo>
                  <a:pt x="0" y="0"/>
                </a:moveTo>
                <a:lnTo>
                  <a:pt x="21600" y="0"/>
                </a:lnTo>
                <a:lnTo>
                  <a:pt x="21600" y="17322"/>
                </a:lnTo>
                <a:cubicBezTo>
                  <a:pt x="20367" y="13019"/>
                  <a:pt x="19328" y="9878"/>
                  <a:pt x="15728" y="10353"/>
                </a:cubicBezTo>
                <a:cubicBezTo>
                  <a:pt x="12128" y="10828"/>
                  <a:pt x="2884" y="23154"/>
                  <a:pt x="0" y="20172"/>
                </a:cubicBezTo>
                <a:lnTo>
                  <a:pt x="0" y="0"/>
                </a:lnTo>
                <a:close/>
              </a:path>
            </a:pathLst>
          </a:cu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lowchart: Document 3">
            <a:extLst>
              <a:ext uri="{FF2B5EF4-FFF2-40B4-BE49-F238E27FC236}">
                <a16:creationId xmlns:a16="http://schemas.microsoft.com/office/drawing/2014/main" id="{FC40898E-D173-4E14-AC2D-166B2B3ECB4A}"/>
              </a:ext>
            </a:extLst>
          </p:cNvPr>
          <p:cNvSpPr/>
          <p:nvPr/>
        </p:nvSpPr>
        <p:spPr>
          <a:xfrm rot="10800000">
            <a:off x="0" y="4807489"/>
            <a:ext cx="12192000" cy="205051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0636">
                <a:moveTo>
                  <a:pt x="0" y="0"/>
                </a:moveTo>
                <a:lnTo>
                  <a:pt x="21600" y="0"/>
                </a:lnTo>
                <a:lnTo>
                  <a:pt x="21600" y="17322"/>
                </a:lnTo>
                <a:cubicBezTo>
                  <a:pt x="20367" y="13019"/>
                  <a:pt x="19328" y="9878"/>
                  <a:pt x="15728" y="10353"/>
                </a:cubicBezTo>
                <a:cubicBezTo>
                  <a:pt x="12128" y="10828"/>
                  <a:pt x="2884" y="23154"/>
                  <a:pt x="0" y="20172"/>
                </a:cubicBezTo>
                <a:lnTo>
                  <a:pt x="0" y="0"/>
                </a:lnTo>
                <a:close/>
              </a:path>
            </a:pathLst>
          </a:custGeom>
          <a:gradFill flip="none" rotWithShape="1">
            <a:gsLst>
              <a:gs pos="0">
                <a:schemeClr val="accent1">
                  <a:lumMod val="89000"/>
                </a:schemeClr>
              </a:gs>
              <a:gs pos="39000">
                <a:srgbClr val="002060"/>
              </a:gs>
              <a:gs pos="97000">
                <a:srgbClr val="00206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BFA950F-6DC5-4070-B68B-16D4171D09E2}"/>
              </a:ext>
            </a:extLst>
          </p:cNvPr>
          <p:cNvSpPr/>
          <p:nvPr/>
        </p:nvSpPr>
        <p:spPr>
          <a:xfrm>
            <a:off x="1862283" y="5874906"/>
            <a:ext cx="8242962"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i="1" dirty="0">
                <a:ln/>
                <a:solidFill>
                  <a:schemeClr val="bg2"/>
                </a:solidFill>
                <a:latin typeface="Baskerville Old Face" panose="02020602080505020303" pitchFamily="18" charset="0"/>
              </a:rPr>
              <a:t>Kansas Law Enforcement Accreditation</a:t>
            </a:r>
            <a:endParaRPr lang="en-US" sz="4000" b="1" i="1" cap="none" spc="0" dirty="0">
              <a:ln/>
              <a:solidFill>
                <a:schemeClr val="bg2"/>
              </a:solidFill>
              <a:effectLst/>
              <a:latin typeface="Baskerville Old Face" panose="02020602080505020303" pitchFamily="18" charset="0"/>
            </a:endParaRPr>
          </a:p>
        </p:txBody>
      </p:sp>
      <p:pic>
        <p:nvPicPr>
          <p:cNvPr id="11" name="Picture 10">
            <a:extLst>
              <a:ext uri="{FF2B5EF4-FFF2-40B4-BE49-F238E27FC236}">
                <a16:creationId xmlns:a16="http://schemas.microsoft.com/office/drawing/2014/main" id="{80A5996F-99AF-4851-87D4-EB34224C3D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05245" y="4980986"/>
            <a:ext cx="1935063" cy="1787840"/>
          </a:xfrm>
          <a:prstGeom prst="rect">
            <a:avLst/>
          </a:prstGeom>
        </p:spPr>
      </p:pic>
      <p:sp>
        <p:nvSpPr>
          <p:cNvPr id="2" name="Rectangle 1">
            <a:extLst>
              <a:ext uri="{FF2B5EF4-FFF2-40B4-BE49-F238E27FC236}">
                <a16:creationId xmlns:a16="http://schemas.microsoft.com/office/drawing/2014/main" id="{3DA9C277-E4A8-4569-8732-4B4684607D25}"/>
              </a:ext>
            </a:extLst>
          </p:cNvPr>
          <p:cNvSpPr/>
          <p:nvPr/>
        </p:nvSpPr>
        <p:spPr>
          <a:xfrm>
            <a:off x="296309" y="1225900"/>
            <a:ext cx="10336855" cy="3908762"/>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r>
              <a:rPr lang="en-US" sz="2800" b="1" cap="none" spc="0" dirty="0">
                <a:ln/>
                <a:effectLst/>
                <a:latin typeface="Baskerville Old Face" panose="02020602080505020303" pitchFamily="18" charset="0"/>
              </a:rPr>
              <a:t>Upcoming visits schedule include:</a:t>
            </a:r>
          </a:p>
          <a:p>
            <a:pPr marL="914400" lvl="1" indent="-457200">
              <a:buFont typeface="Arial" panose="020B0604020202020204" pitchFamily="34" charset="0"/>
              <a:buChar char="•"/>
            </a:pPr>
            <a:r>
              <a:rPr lang="en-US" sz="2000" b="1" dirty="0">
                <a:ln/>
                <a:latin typeface="Baskerville Old Face" panose="02020602080505020303" pitchFamily="18" charset="0"/>
              </a:rPr>
              <a:t>09-08-2023 Topeka Public Schools Police Department</a:t>
            </a:r>
          </a:p>
          <a:p>
            <a:pPr marL="914400" lvl="1" indent="-457200">
              <a:buFont typeface="Arial" panose="020B0604020202020204" pitchFamily="34" charset="0"/>
              <a:buChar char="•"/>
            </a:pPr>
            <a:r>
              <a:rPr lang="en-US" sz="2000" b="1" dirty="0">
                <a:ln/>
                <a:latin typeface="Baskerville Old Face" panose="02020602080505020303" pitchFamily="18" charset="0"/>
              </a:rPr>
              <a:t>09-26-2023 Leavenworth County Sheriff’s Office</a:t>
            </a:r>
          </a:p>
          <a:p>
            <a:pPr marL="914400" lvl="1" indent="-457200">
              <a:buFont typeface="Arial" panose="020B0604020202020204" pitchFamily="34" charset="0"/>
              <a:buChar char="•"/>
            </a:pPr>
            <a:r>
              <a:rPr lang="en-US" sz="2000" b="1" dirty="0">
                <a:ln/>
                <a:latin typeface="Baskerville Old Face" panose="02020602080505020303" pitchFamily="18" charset="0"/>
              </a:rPr>
              <a:t>09-28-2023 Lyndon Police Department</a:t>
            </a:r>
          </a:p>
          <a:p>
            <a:pPr marL="914400" lvl="1" indent="-457200">
              <a:buFont typeface="Arial" panose="020B0604020202020204" pitchFamily="34" charset="0"/>
              <a:buChar char="•"/>
            </a:pPr>
            <a:r>
              <a:rPr lang="en-US" sz="2000" b="1" dirty="0">
                <a:ln/>
                <a:latin typeface="Baskerville Old Face" panose="02020602080505020303" pitchFamily="18" charset="0"/>
              </a:rPr>
              <a:t>10-03-2023 Spring Hill Police Department</a:t>
            </a:r>
          </a:p>
          <a:p>
            <a:pPr marL="914400" lvl="1" indent="-457200">
              <a:buFont typeface="Arial" panose="020B0604020202020204" pitchFamily="34" charset="0"/>
              <a:buChar char="•"/>
            </a:pPr>
            <a:r>
              <a:rPr lang="en-US" sz="2000" b="1" dirty="0">
                <a:ln/>
                <a:latin typeface="Baskerville Old Face" panose="02020602080505020303" pitchFamily="18" charset="0"/>
              </a:rPr>
              <a:t>10-12-2023 Merriam Police Department</a:t>
            </a:r>
          </a:p>
          <a:p>
            <a:pPr marL="914400" lvl="1" indent="-457200">
              <a:buFont typeface="Arial" panose="020B0604020202020204" pitchFamily="34" charset="0"/>
              <a:buChar char="•"/>
            </a:pPr>
            <a:r>
              <a:rPr lang="en-US" sz="2000" b="1" dirty="0">
                <a:ln/>
                <a:latin typeface="Baskerville Old Face" panose="02020602080505020303" pitchFamily="18" charset="0"/>
              </a:rPr>
              <a:t>10-18-2023 Baxter Springs Police Department</a:t>
            </a:r>
          </a:p>
          <a:p>
            <a:pPr marL="914400" lvl="1" indent="-457200">
              <a:buFont typeface="Arial" panose="020B0604020202020204" pitchFamily="34" charset="0"/>
              <a:buChar char="•"/>
            </a:pPr>
            <a:r>
              <a:rPr lang="en-US" sz="2000" b="1" dirty="0">
                <a:ln/>
                <a:latin typeface="Baskerville Old Face" panose="02020602080505020303" pitchFamily="18" charset="0"/>
              </a:rPr>
              <a:t>10-19-2023 Cherokee County Sheriff’s Office</a:t>
            </a:r>
          </a:p>
          <a:p>
            <a:pPr marL="914400" lvl="1" indent="-457200">
              <a:buFont typeface="Arial" panose="020B0604020202020204" pitchFamily="34" charset="0"/>
              <a:buChar char="•"/>
            </a:pPr>
            <a:r>
              <a:rPr lang="en-US" sz="2000" b="1" dirty="0">
                <a:ln/>
                <a:latin typeface="Baskerville Old Face" panose="02020602080505020303" pitchFamily="18" charset="0"/>
              </a:rPr>
              <a:t>10-26-2023 Parsons Police Department</a:t>
            </a:r>
          </a:p>
          <a:p>
            <a:pPr marL="914400" lvl="1" indent="-457200">
              <a:buFont typeface="Arial" panose="020B0604020202020204" pitchFamily="34" charset="0"/>
              <a:buChar char="•"/>
            </a:pPr>
            <a:r>
              <a:rPr lang="en-US" sz="2000" b="1" dirty="0">
                <a:ln/>
                <a:latin typeface="Baskerville Old Face" panose="02020602080505020303" pitchFamily="18" charset="0"/>
              </a:rPr>
              <a:t>11-16-2023 Wellsville Police Department</a:t>
            </a:r>
          </a:p>
          <a:p>
            <a:pPr marL="914400" lvl="1" indent="-457200">
              <a:buFont typeface="Arial" panose="020B0604020202020204" pitchFamily="34" charset="0"/>
              <a:buChar char="•"/>
            </a:pPr>
            <a:r>
              <a:rPr lang="en-US" sz="2000" b="1" dirty="0">
                <a:ln/>
                <a:latin typeface="Baskerville Old Face" panose="02020602080505020303" pitchFamily="18" charset="0"/>
              </a:rPr>
              <a:t>11-21-2023 Osage City Police Department</a:t>
            </a:r>
          </a:p>
          <a:p>
            <a:pPr lvl="1"/>
            <a:endParaRPr lang="en-US" sz="2000" b="1" cap="none" spc="0" dirty="0">
              <a:ln/>
              <a:effectLst/>
              <a:latin typeface="Baskerville Old Face" panose="02020602080505020303" pitchFamily="18" charset="0"/>
            </a:endParaRPr>
          </a:p>
        </p:txBody>
      </p:sp>
      <p:sp>
        <p:nvSpPr>
          <p:cNvPr id="12" name="Rectangle 11">
            <a:extLst>
              <a:ext uri="{FF2B5EF4-FFF2-40B4-BE49-F238E27FC236}">
                <a16:creationId xmlns:a16="http://schemas.microsoft.com/office/drawing/2014/main" id="{45C6B052-C236-4BE2-8D22-217F3D960EC1}"/>
              </a:ext>
            </a:extLst>
          </p:cNvPr>
          <p:cNvSpPr/>
          <p:nvPr/>
        </p:nvSpPr>
        <p:spPr>
          <a:xfrm>
            <a:off x="296309" y="153740"/>
            <a:ext cx="4963218"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r>
              <a:rPr lang="en-US" sz="3600" b="1" dirty="0">
                <a:ln/>
                <a:solidFill>
                  <a:srgbClr val="002060"/>
                </a:solidFill>
                <a:latin typeface="Baskerville Old Face" panose="02020602080505020303" pitchFamily="18" charset="0"/>
              </a:rPr>
              <a:t>Program Manager Update</a:t>
            </a:r>
            <a:endParaRPr lang="en-US" sz="3600" b="1" cap="none" spc="0" dirty="0">
              <a:ln/>
              <a:solidFill>
                <a:srgbClr val="002060"/>
              </a:solidFill>
              <a:effectLst/>
              <a:latin typeface="Baskerville Old Face" panose="02020602080505020303" pitchFamily="18" charset="0"/>
            </a:endParaRPr>
          </a:p>
        </p:txBody>
      </p:sp>
      <p:pic>
        <p:nvPicPr>
          <p:cNvPr id="13" name="Picture 12">
            <a:extLst>
              <a:ext uri="{FF2B5EF4-FFF2-40B4-BE49-F238E27FC236}">
                <a16:creationId xmlns:a16="http://schemas.microsoft.com/office/drawing/2014/main" id="{35FAA6BD-E9CF-45CD-BAE2-3C3E0300AF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1346" y="0"/>
            <a:ext cx="1880654" cy="1569660"/>
          </a:xfrm>
          <a:prstGeom prst="rect">
            <a:avLst/>
          </a:prstGeom>
        </p:spPr>
      </p:pic>
      <p:pic>
        <p:nvPicPr>
          <p:cNvPr id="3" name="Picture 2">
            <a:extLst>
              <a:ext uri="{FF2B5EF4-FFF2-40B4-BE49-F238E27FC236}">
                <a16:creationId xmlns:a16="http://schemas.microsoft.com/office/drawing/2014/main" id="{00E67819-1245-4E67-A160-C03F65085772}"/>
              </a:ext>
            </a:extLst>
          </p:cNvPr>
          <p:cNvPicPr>
            <a:picLocks noChangeAspect="1"/>
          </p:cNvPicPr>
          <p:nvPr/>
        </p:nvPicPr>
        <p:blipFill>
          <a:blip r:embed="rId4"/>
          <a:stretch>
            <a:fillRect/>
          </a:stretch>
        </p:blipFill>
        <p:spPr>
          <a:xfrm>
            <a:off x="0" y="5317366"/>
            <a:ext cx="1832070" cy="1540634"/>
          </a:xfrm>
          <a:prstGeom prst="rect">
            <a:avLst/>
          </a:prstGeom>
          <a:ln>
            <a:noFill/>
          </a:ln>
          <a:effectLst>
            <a:softEdge rad="112500"/>
          </a:effectLst>
        </p:spPr>
      </p:pic>
    </p:spTree>
    <p:extLst>
      <p:ext uri="{BB962C8B-B14F-4D97-AF65-F5344CB8AC3E}">
        <p14:creationId xmlns:p14="http://schemas.microsoft.com/office/powerpoint/2010/main" val="258490021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Document 3">
            <a:extLst>
              <a:ext uri="{FF2B5EF4-FFF2-40B4-BE49-F238E27FC236}">
                <a16:creationId xmlns:a16="http://schemas.microsoft.com/office/drawing/2014/main" id="{518DDF24-C411-4CB7-A945-9D613B39478B}"/>
              </a:ext>
            </a:extLst>
          </p:cNvPr>
          <p:cNvSpPr/>
          <p:nvPr/>
        </p:nvSpPr>
        <p:spPr>
          <a:xfrm rot="10800000">
            <a:off x="0" y="4718314"/>
            <a:ext cx="12192000" cy="205051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0636">
                <a:moveTo>
                  <a:pt x="0" y="0"/>
                </a:moveTo>
                <a:lnTo>
                  <a:pt x="21600" y="0"/>
                </a:lnTo>
                <a:lnTo>
                  <a:pt x="21600" y="17322"/>
                </a:lnTo>
                <a:cubicBezTo>
                  <a:pt x="20367" y="13019"/>
                  <a:pt x="19328" y="9878"/>
                  <a:pt x="15728" y="10353"/>
                </a:cubicBezTo>
                <a:cubicBezTo>
                  <a:pt x="12128" y="10828"/>
                  <a:pt x="2884" y="23154"/>
                  <a:pt x="0" y="20172"/>
                </a:cubicBezTo>
                <a:lnTo>
                  <a:pt x="0" y="0"/>
                </a:lnTo>
                <a:close/>
              </a:path>
            </a:pathLst>
          </a:cu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lowchart: Document 3">
            <a:extLst>
              <a:ext uri="{FF2B5EF4-FFF2-40B4-BE49-F238E27FC236}">
                <a16:creationId xmlns:a16="http://schemas.microsoft.com/office/drawing/2014/main" id="{FC40898E-D173-4E14-AC2D-166B2B3ECB4A}"/>
              </a:ext>
            </a:extLst>
          </p:cNvPr>
          <p:cNvSpPr/>
          <p:nvPr/>
        </p:nvSpPr>
        <p:spPr>
          <a:xfrm rot="10800000">
            <a:off x="0" y="4807489"/>
            <a:ext cx="12192000" cy="205051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0636">
                <a:moveTo>
                  <a:pt x="0" y="0"/>
                </a:moveTo>
                <a:lnTo>
                  <a:pt x="21600" y="0"/>
                </a:lnTo>
                <a:lnTo>
                  <a:pt x="21600" y="17322"/>
                </a:lnTo>
                <a:cubicBezTo>
                  <a:pt x="20367" y="13019"/>
                  <a:pt x="19328" y="9878"/>
                  <a:pt x="15728" y="10353"/>
                </a:cubicBezTo>
                <a:cubicBezTo>
                  <a:pt x="12128" y="10828"/>
                  <a:pt x="2884" y="23154"/>
                  <a:pt x="0" y="20172"/>
                </a:cubicBezTo>
                <a:lnTo>
                  <a:pt x="0" y="0"/>
                </a:lnTo>
                <a:close/>
              </a:path>
            </a:pathLst>
          </a:custGeom>
          <a:gradFill flip="none" rotWithShape="1">
            <a:gsLst>
              <a:gs pos="0">
                <a:schemeClr val="accent1">
                  <a:lumMod val="89000"/>
                </a:schemeClr>
              </a:gs>
              <a:gs pos="39000">
                <a:srgbClr val="002060"/>
              </a:gs>
              <a:gs pos="97000">
                <a:srgbClr val="00206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BFA950F-6DC5-4070-B68B-16D4171D09E2}"/>
              </a:ext>
            </a:extLst>
          </p:cNvPr>
          <p:cNvSpPr/>
          <p:nvPr/>
        </p:nvSpPr>
        <p:spPr>
          <a:xfrm>
            <a:off x="1710591" y="5977050"/>
            <a:ext cx="8242962"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i="1" dirty="0">
                <a:ln/>
                <a:solidFill>
                  <a:schemeClr val="bg2"/>
                </a:solidFill>
                <a:latin typeface="Baskerville Old Face" panose="02020602080505020303" pitchFamily="18" charset="0"/>
              </a:rPr>
              <a:t>Kansas Law Enforcement Accreditation</a:t>
            </a:r>
            <a:endParaRPr lang="en-US" sz="4000" b="1" i="1" cap="none" spc="0" dirty="0">
              <a:ln/>
              <a:solidFill>
                <a:schemeClr val="bg2"/>
              </a:solidFill>
              <a:effectLst/>
              <a:latin typeface="Baskerville Old Face" panose="02020602080505020303" pitchFamily="18" charset="0"/>
            </a:endParaRPr>
          </a:p>
        </p:txBody>
      </p:sp>
      <p:pic>
        <p:nvPicPr>
          <p:cNvPr id="11" name="Picture 10">
            <a:extLst>
              <a:ext uri="{FF2B5EF4-FFF2-40B4-BE49-F238E27FC236}">
                <a16:creationId xmlns:a16="http://schemas.microsoft.com/office/drawing/2014/main" id="{80A5996F-99AF-4851-87D4-EB34224C3D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05245" y="4980986"/>
            <a:ext cx="1935063" cy="1787840"/>
          </a:xfrm>
          <a:prstGeom prst="rect">
            <a:avLst/>
          </a:prstGeom>
        </p:spPr>
      </p:pic>
      <p:sp>
        <p:nvSpPr>
          <p:cNvPr id="2" name="Rectangle 1">
            <a:extLst>
              <a:ext uri="{FF2B5EF4-FFF2-40B4-BE49-F238E27FC236}">
                <a16:creationId xmlns:a16="http://schemas.microsoft.com/office/drawing/2014/main" id="{3DA9C277-E4A8-4569-8732-4B4684607D25}"/>
              </a:ext>
            </a:extLst>
          </p:cNvPr>
          <p:cNvSpPr/>
          <p:nvPr/>
        </p:nvSpPr>
        <p:spPr>
          <a:xfrm>
            <a:off x="59267" y="973568"/>
            <a:ext cx="11074400" cy="347787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457200" indent="-457200">
              <a:buFont typeface="Arial" panose="020B0604020202020204" pitchFamily="34" charset="0"/>
              <a:buChar char="•"/>
            </a:pPr>
            <a:r>
              <a:rPr lang="en-US" sz="2800" b="1" cap="none" spc="0" dirty="0">
                <a:ln/>
                <a:effectLst/>
                <a:latin typeface="Baskerville Old Face" panose="02020602080505020303" pitchFamily="18" charset="0"/>
              </a:rPr>
              <a:t>National Standards for Independent Credentialing Bodies </a:t>
            </a:r>
            <a:br>
              <a:rPr lang="en-US" sz="2800" b="1" cap="none" spc="0" dirty="0">
                <a:ln/>
                <a:effectLst/>
                <a:latin typeface="Baskerville Old Face" panose="02020602080505020303" pitchFamily="18" charset="0"/>
              </a:rPr>
            </a:br>
            <a:r>
              <a:rPr lang="en-US" sz="2800" b="1" cap="none" spc="0" dirty="0">
                <a:ln/>
                <a:effectLst/>
                <a:latin typeface="Baskerville Old Face" panose="02020602080505020303" pitchFamily="18" charset="0"/>
              </a:rPr>
              <a:t>[Executive Order 14074 – Section 19] – </a:t>
            </a:r>
            <a:r>
              <a:rPr lang="en-US" sz="2800" b="1" cap="none" spc="0" dirty="0">
                <a:ln/>
                <a:solidFill>
                  <a:srgbClr val="C00000"/>
                </a:solidFill>
                <a:effectLst/>
                <a:latin typeface="Baskerville Old Face" panose="02020602080505020303" pitchFamily="18" charset="0"/>
              </a:rPr>
              <a:t>Received 05/24/2023</a:t>
            </a:r>
          </a:p>
          <a:p>
            <a:endParaRPr lang="en-US" sz="1000" b="1" dirty="0">
              <a:ln/>
              <a:latin typeface="Baskerville Old Face" panose="02020602080505020303" pitchFamily="18" charset="0"/>
            </a:endParaRPr>
          </a:p>
          <a:p>
            <a:pPr marL="914400" lvl="1" indent="-457200">
              <a:buFont typeface="Courier New" panose="02070309020205020404" pitchFamily="49" charset="0"/>
              <a:buChar char="o"/>
            </a:pPr>
            <a:r>
              <a:rPr lang="en-US" sz="2200" b="1" cap="none" spc="0" dirty="0">
                <a:ln/>
                <a:effectLst/>
                <a:latin typeface="Baskerville Old Face" panose="02020602080505020303" pitchFamily="18" charset="0"/>
              </a:rPr>
              <a:t>I will be back briefing the Kansas Accreditation Council (KAC) at our 2</a:t>
            </a:r>
            <a:r>
              <a:rPr lang="en-US" sz="2200" b="1" cap="none" spc="0" baseline="30000" dirty="0">
                <a:ln/>
                <a:effectLst/>
                <a:latin typeface="Baskerville Old Face" panose="02020602080505020303" pitchFamily="18" charset="0"/>
              </a:rPr>
              <a:t>nd</a:t>
            </a:r>
            <a:r>
              <a:rPr lang="en-US" sz="2200" b="1" cap="none" spc="0" dirty="0">
                <a:ln/>
                <a:effectLst/>
                <a:latin typeface="Baskerville Old Face" panose="02020602080505020303" pitchFamily="18" charset="0"/>
              </a:rPr>
              <a:t> Quarter Meeting scheduled for June 22</a:t>
            </a:r>
            <a:r>
              <a:rPr lang="en-US" sz="2200" b="1" cap="none" spc="0" baseline="30000" dirty="0">
                <a:ln/>
                <a:effectLst/>
                <a:latin typeface="Baskerville Old Face" panose="02020602080505020303" pitchFamily="18" charset="0"/>
              </a:rPr>
              <a:t>nd</a:t>
            </a:r>
            <a:r>
              <a:rPr lang="en-US" sz="2200" b="1" cap="none" spc="0" dirty="0">
                <a:ln/>
                <a:effectLst/>
                <a:latin typeface="Baskerville Old Face" panose="02020602080505020303" pitchFamily="18" charset="0"/>
              </a:rPr>
              <a:t>.</a:t>
            </a:r>
          </a:p>
          <a:p>
            <a:pPr marL="914400" lvl="1" indent="-457200">
              <a:buFont typeface="Courier New" panose="02070309020205020404" pitchFamily="49" charset="0"/>
              <a:buChar char="o"/>
            </a:pPr>
            <a:r>
              <a:rPr lang="en-US" sz="2200" b="1" dirty="0">
                <a:ln/>
                <a:latin typeface="Baskerville Old Face" panose="02020602080505020303" pitchFamily="18" charset="0"/>
              </a:rPr>
              <a:t>As our agenda is already very heavy for this meeting, I will propose a “special meeting” be held to approve Standard revisions needed for compliance with EO 14074.</a:t>
            </a:r>
          </a:p>
          <a:p>
            <a:pPr marL="914400" lvl="1" indent="-457200">
              <a:buFont typeface="Courier New" panose="02070309020205020404" pitchFamily="49" charset="0"/>
              <a:buChar char="o"/>
            </a:pPr>
            <a:r>
              <a:rPr lang="en-US" sz="2200" b="1" cap="none" spc="0" dirty="0">
                <a:ln/>
                <a:effectLst/>
                <a:latin typeface="Baskerville Old Face" panose="02020602080505020303" pitchFamily="18" charset="0"/>
              </a:rPr>
              <a:t>EO 14074 has 20 Required Standards and 24 Optional Standards</a:t>
            </a:r>
          </a:p>
          <a:p>
            <a:pPr marL="914400" lvl="1" indent="-457200">
              <a:buFont typeface="Courier New" panose="02070309020205020404" pitchFamily="49" charset="0"/>
              <a:buChar char="o"/>
            </a:pPr>
            <a:r>
              <a:rPr lang="en-US" sz="2200" b="1" dirty="0">
                <a:ln/>
                <a:latin typeface="Baskerville Old Face" panose="02020602080505020303" pitchFamily="18" charset="0"/>
              </a:rPr>
              <a:t>Standards required by EO 14074 will be distinguishable in the 2</a:t>
            </a:r>
            <a:r>
              <a:rPr lang="en-US" sz="2200" b="1" baseline="30000" dirty="0">
                <a:ln/>
                <a:latin typeface="Baskerville Old Face" panose="02020602080505020303" pitchFamily="18" charset="0"/>
              </a:rPr>
              <a:t>nd</a:t>
            </a:r>
            <a:r>
              <a:rPr lang="en-US" sz="2200" b="1" dirty="0">
                <a:ln/>
                <a:latin typeface="Baskerville Old Face" panose="02020602080505020303" pitchFamily="18" charset="0"/>
              </a:rPr>
              <a:t> Edition.</a:t>
            </a:r>
          </a:p>
          <a:p>
            <a:pPr marL="914400" lvl="1" indent="-457200">
              <a:buFont typeface="Courier New" panose="02070309020205020404" pitchFamily="49" charset="0"/>
              <a:buChar char="o"/>
            </a:pPr>
            <a:r>
              <a:rPr lang="en-US" sz="2200" b="1" cap="none" spc="0" dirty="0">
                <a:ln/>
                <a:effectLst/>
                <a:latin typeface="Baskerville Old Face" panose="02020602080505020303" pitchFamily="18" charset="0"/>
              </a:rPr>
              <a:t>Once the 2</a:t>
            </a:r>
            <a:r>
              <a:rPr lang="en-US" sz="2200" b="1" cap="none" spc="0" baseline="30000" dirty="0">
                <a:ln/>
                <a:effectLst/>
                <a:latin typeface="Baskerville Old Face" panose="02020602080505020303" pitchFamily="18" charset="0"/>
              </a:rPr>
              <a:t>nd</a:t>
            </a:r>
            <a:r>
              <a:rPr lang="en-US" sz="2200" b="1" cap="none" spc="0" dirty="0">
                <a:ln/>
                <a:effectLst/>
                <a:latin typeface="Baskerville Old Face" panose="02020602080505020303" pitchFamily="18" charset="0"/>
              </a:rPr>
              <a:t> Edition is released, I will post EO 14074 to the KLEAP Website.</a:t>
            </a:r>
          </a:p>
        </p:txBody>
      </p:sp>
      <p:sp>
        <p:nvSpPr>
          <p:cNvPr id="12" name="Rectangle 11">
            <a:extLst>
              <a:ext uri="{FF2B5EF4-FFF2-40B4-BE49-F238E27FC236}">
                <a16:creationId xmlns:a16="http://schemas.microsoft.com/office/drawing/2014/main" id="{45C6B052-C236-4BE2-8D22-217F3D960EC1}"/>
              </a:ext>
            </a:extLst>
          </p:cNvPr>
          <p:cNvSpPr/>
          <p:nvPr/>
        </p:nvSpPr>
        <p:spPr>
          <a:xfrm>
            <a:off x="296309" y="153740"/>
            <a:ext cx="4963218"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r>
              <a:rPr lang="en-US" sz="3600" b="1" dirty="0">
                <a:ln/>
                <a:solidFill>
                  <a:srgbClr val="002060"/>
                </a:solidFill>
                <a:latin typeface="Baskerville Old Face" panose="02020602080505020303" pitchFamily="18" charset="0"/>
              </a:rPr>
              <a:t>Program Manager Update</a:t>
            </a:r>
            <a:endParaRPr lang="en-US" sz="3600" b="1" cap="none" spc="0" dirty="0">
              <a:ln/>
              <a:solidFill>
                <a:srgbClr val="002060"/>
              </a:solidFill>
              <a:effectLst/>
              <a:latin typeface="Baskerville Old Face" panose="02020602080505020303" pitchFamily="18" charset="0"/>
            </a:endParaRPr>
          </a:p>
        </p:txBody>
      </p:sp>
      <p:pic>
        <p:nvPicPr>
          <p:cNvPr id="13" name="Picture 12">
            <a:extLst>
              <a:ext uri="{FF2B5EF4-FFF2-40B4-BE49-F238E27FC236}">
                <a16:creationId xmlns:a16="http://schemas.microsoft.com/office/drawing/2014/main" id="{35FAA6BD-E9CF-45CD-BAE2-3C3E0300AF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1346" y="0"/>
            <a:ext cx="1880654" cy="1569660"/>
          </a:xfrm>
          <a:prstGeom prst="rect">
            <a:avLst/>
          </a:prstGeom>
        </p:spPr>
      </p:pic>
      <p:pic>
        <p:nvPicPr>
          <p:cNvPr id="1026" name="Picture 2" descr="Featured Listings | karenwilsonrealestate.com">
            <a:extLst>
              <a:ext uri="{FF2B5EF4-FFF2-40B4-BE49-F238E27FC236}">
                <a16:creationId xmlns:a16="http://schemas.microsoft.com/office/drawing/2014/main" id="{09D9A068-8792-4376-B1DF-1D6EE71595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9496" y="173064"/>
            <a:ext cx="5421112" cy="54211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29739844-692D-4FFD-9BC6-F85D158250F8}"/>
              </a:ext>
            </a:extLst>
          </p:cNvPr>
          <p:cNvPicPr>
            <a:picLocks noChangeAspect="1"/>
          </p:cNvPicPr>
          <p:nvPr/>
        </p:nvPicPr>
        <p:blipFill>
          <a:blip r:embed="rId5"/>
          <a:stretch>
            <a:fillRect/>
          </a:stretch>
        </p:blipFill>
        <p:spPr>
          <a:xfrm>
            <a:off x="0" y="5317366"/>
            <a:ext cx="1832070" cy="1540634"/>
          </a:xfrm>
          <a:prstGeom prst="rect">
            <a:avLst/>
          </a:prstGeom>
          <a:ln>
            <a:noFill/>
          </a:ln>
          <a:effectLst>
            <a:softEdge rad="112500"/>
          </a:effectLst>
        </p:spPr>
      </p:pic>
    </p:spTree>
    <p:extLst>
      <p:ext uri="{BB962C8B-B14F-4D97-AF65-F5344CB8AC3E}">
        <p14:creationId xmlns:p14="http://schemas.microsoft.com/office/powerpoint/2010/main" val="331255603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Document 3">
            <a:extLst>
              <a:ext uri="{FF2B5EF4-FFF2-40B4-BE49-F238E27FC236}">
                <a16:creationId xmlns:a16="http://schemas.microsoft.com/office/drawing/2014/main" id="{518DDF24-C411-4CB7-A945-9D613B39478B}"/>
              </a:ext>
            </a:extLst>
          </p:cNvPr>
          <p:cNvSpPr/>
          <p:nvPr/>
        </p:nvSpPr>
        <p:spPr>
          <a:xfrm rot="10800000">
            <a:off x="0" y="4718314"/>
            <a:ext cx="12192000" cy="205051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0636">
                <a:moveTo>
                  <a:pt x="0" y="0"/>
                </a:moveTo>
                <a:lnTo>
                  <a:pt x="21600" y="0"/>
                </a:lnTo>
                <a:lnTo>
                  <a:pt x="21600" y="17322"/>
                </a:lnTo>
                <a:cubicBezTo>
                  <a:pt x="20367" y="13019"/>
                  <a:pt x="19328" y="9878"/>
                  <a:pt x="15728" y="10353"/>
                </a:cubicBezTo>
                <a:cubicBezTo>
                  <a:pt x="12128" y="10828"/>
                  <a:pt x="2884" y="23154"/>
                  <a:pt x="0" y="20172"/>
                </a:cubicBezTo>
                <a:lnTo>
                  <a:pt x="0" y="0"/>
                </a:lnTo>
                <a:close/>
              </a:path>
            </a:pathLst>
          </a:cu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lowchart: Document 3">
            <a:extLst>
              <a:ext uri="{FF2B5EF4-FFF2-40B4-BE49-F238E27FC236}">
                <a16:creationId xmlns:a16="http://schemas.microsoft.com/office/drawing/2014/main" id="{FC40898E-D173-4E14-AC2D-166B2B3ECB4A}"/>
              </a:ext>
            </a:extLst>
          </p:cNvPr>
          <p:cNvSpPr/>
          <p:nvPr/>
        </p:nvSpPr>
        <p:spPr>
          <a:xfrm rot="10800000">
            <a:off x="0" y="4807489"/>
            <a:ext cx="12192000" cy="205051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0636">
                <a:moveTo>
                  <a:pt x="0" y="0"/>
                </a:moveTo>
                <a:lnTo>
                  <a:pt x="21600" y="0"/>
                </a:lnTo>
                <a:lnTo>
                  <a:pt x="21600" y="17322"/>
                </a:lnTo>
                <a:cubicBezTo>
                  <a:pt x="20367" y="13019"/>
                  <a:pt x="19328" y="9878"/>
                  <a:pt x="15728" y="10353"/>
                </a:cubicBezTo>
                <a:cubicBezTo>
                  <a:pt x="12128" y="10828"/>
                  <a:pt x="2884" y="23154"/>
                  <a:pt x="0" y="20172"/>
                </a:cubicBezTo>
                <a:lnTo>
                  <a:pt x="0" y="0"/>
                </a:lnTo>
                <a:close/>
              </a:path>
            </a:pathLst>
          </a:custGeom>
          <a:gradFill flip="none" rotWithShape="1">
            <a:gsLst>
              <a:gs pos="0">
                <a:schemeClr val="accent1">
                  <a:lumMod val="89000"/>
                </a:schemeClr>
              </a:gs>
              <a:gs pos="39000">
                <a:srgbClr val="002060"/>
              </a:gs>
              <a:gs pos="97000">
                <a:srgbClr val="00206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BFA950F-6DC5-4070-B68B-16D4171D09E2}"/>
              </a:ext>
            </a:extLst>
          </p:cNvPr>
          <p:cNvSpPr/>
          <p:nvPr/>
        </p:nvSpPr>
        <p:spPr>
          <a:xfrm>
            <a:off x="1710591" y="5996374"/>
            <a:ext cx="8242962"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i="1" dirty="0">
                <a:ln/>
                <a:solidFill>
                  <a:schemeClr val="bg2"/>
                </a:solidFill>
                <a:latin typeface="Baskerville Old Face" panose="02020602080505020303" pitchFamily="18" charset="0"/>
              </a:rPr>
              <a:t>Kansas Law Enforcement Accreditation</a:t>
            </a:r>
            <a:endParaRPr lang="en-US" sz="4000" b="1" i="1" cap="none" spc="0" dirty="0">
              <a:ln/>
              <a:solidFill>
                <a:schemeClr val="bg2"/>
              </a:solidFill>
              <a:effectLst/>
              <a:latin typeface="Baskerville Old Face" panose="02020602080505020303" pitchFamily="18" charset="0"/>
            </a:endParaRPr>
          </a:p>
        </p:txBody>
      </p:sp>
      <p:pic>
        <p:nvPicPr>
          <p:cNvPr id="11" name="Picture 10">
            <a:extLst>
              <a:ext uri="{FF2B5EF4-FFF2-40B4-BE49-F238E27FC236}">
                <a16:creationId xmlns:a16="http://schemas.microsoft.com/office/drawing/2014/main" id="{80A5996F-99AF-4851-87D4-EB34224C3D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05245" y="4980986"/>
            <a:ext cx="1935063" cy="1787840"/>
          </a:xfrm>
          <a:prstGeom prst="rect">
            <a:avLst/>
          </a:prstGeom>
        </p:spPr>
      </p:pic>
      <p:sp>
        <p:nvSpPr>
          <p:cNvPr id="2" name="Rectangle 1">
            <a:extLst>
              <a:ext uri="{FF2B5EF4-FFF2-40B4-BE49-F238E27FC236}">
                <a16:creationId xmlns:a16="http://schemas.microsoft.com/office/drawing/2014/main" id="{3DA9C277-E4A8-4569-8732-4B4684607D25}"/>
              </a:ext>
            </a:extLst>
          </p:cNvPr>
          <p:cNvSpPr/>
          <p:nvPr/>
        </p:nvSpPr>
        <p:spPr>
          <a:xfrm>
            <a:off x="113946" y="1043282"/>
            <a:ext cx="11964108" cy="332398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457200" indent="-457200">
              <a:buBlip>
                <a:blip r:embed="rId3"/>
              </a:buBlip>
            </a:pPr>
            <a:r>
              <a:rPr lang="en-US" sz="2800" b="1" cap="none" spc="0" dirty="0">
                <a:ln/>
                <a:effectLst/>
                <a:latin typeface="Baskerville Old Face" panose="02020602080505020303" pitchFamily="18" charset="0"/>
              </a:rPr>
              <a:t>File Construction Development Guide</a:t>
            </a:r>
          </a:p>
          <a:p>
            <a:endParaRPr lang="en-US" sz="1000" b="1" dirty="0">
              <a:ln/>
              <a:latin typeface="Baskerville Old Face" panose="02020602080505020303" pitchFamily="18" charset="0"/>
            </a:endParaRPr>
          </a:p>
          <a:p>
            <a:pPr marL="914400" lvl="1" indent="-457200">
              <a:buFont typeface="Courier New" panose="02070309020205020404" pitchFamily="49" charset="0"/>
              <a:buChar char="o"/>
            </a:pPr>
            <a:r>
              <a:rPr lang="en-US" sz="2000" b="1" dirty="0">
                <a:ln/>
                <a:latin typeface="Baskerville Old Face" panose="02020602080505020303" pitchFamily="18" charset="0"/>
              </a:rPr>
              <a:t>Identify standards elements.</a:t>
            </a:r>
          </a:p>
          <a:p>
            <a:pPr marL="914400" lvl="1" indent="-457200">
              <a:buFont typeface="Courier New" panose="02070309020205020404" pitchFamily="49" charset="0"/>
              <a:buChar char="o"/>
            </a:pPr>
            <a:r>
              <a:rPr lang="en-US" sz="2000" b="1" cap="none" spc="0" dirty="0">
                <a:ln/>
                <a:effectLst/>
                <a:latin typeface="Baskerville Old Face" panose="02020602080505020303" pitchFamily="18" charset="0"/>
              </a:rPr>
              <a:t>Provide suggestions for proofs and how many needed per accreditation cycle.</a:t>
            </a:r>
          </a:p>
          <a:p>
            <a:pPr marL="914400" lvl="1" indent="-457200">
              <a:buFont typeface="Courier New" panose="02070309020205020404" pitchFamily="49" charset="0"/>
              <a:buChar char="o"/>
            </a:pPr>
            <a:endParaRPr lang="en-US" sz="2000" b="1" dirty="0">
              <a:ln/>
              <a:latin typeface="Baskerville Old Face" panose="02020602080505020303" pitchFamily="18" charset="0"/>
            </a:endParaRPr>
          </a:p>
          <a:p>
            <a:pPr marL="457200" indent="-457200">
              <a:buBlip>
                <a:blip r:embed="rId3"/>
              </a:buBlip>
            </a:pPr>
            <a:r>
              <a:rPr lang="en-US" sz="2800" b="1" cap="none" spc="0" dirty="0">
                <a:ln/>
                <a:effectLst/>
                <a:latin typeface="Baskerville Old Face" panose="02020602080505020303" pitchFamily="18" charset="0"/>
              </a:rPr>
              <a:t>Vehicle Pursuit Incident Tracker - Analysis Report</a:t>
            </a:r>
          </a:p>
          <a:p>
            <a:pPr marL="457200" indent="-457200">
              <a:buBlip>
                <a:blip r:embed="rId3"/>
              </a:buBlip>
            </a:pPr>
            <a:r>
              <a:rPr lang="en-US" sz="2800" b="1" dirty="0">
                <a:ln/>
                <a:latin typeface="Baskerville Old Face" panose="02020602080505020303" pitchFamily="18" charset="0"/>
              </a:rPr>
              <a:t>Expand the KS Use of Force Report Incident Tracker – Analysis Report</a:t>
            </a:r>
          </a:p>
          <a:p>
            <a:pPr marL="457200" indent="-457200">
              <a:buBlip>
                <a:blip r:embed="rId3"/>
              </a:buBlip>
            </a:pPr>
            <a:r>
              <a:rPr lang="en-US" sz="2800" b="1" dirty="0">
                <a:ln/>
                <a:latin typeface="Baskerville Old Face" panose="02020602080505020303" pitchFamily="18" charset="0"/>
              </a:rPr>
              <a:t>Update </a:t>
            </a:r>
            <a:r>
              <a:rPr lang="en-US" sz="2800" b="1" cap="none" spc="0" dirty="0">
                <a:ln/>
                <a:effectLst/>
                <a:latin typeface="Baskerville Old Face" panose="02020602080505020303" pitchFamily="18" charset="0"/>
              </a:rPr>
              <a:t>Assessor Curriculum class (May 2024)</a:t>
            </a:r>
          </a:p>
          <a:p>
            <a:pPr marL="457200" indent="-457200">
              <a:buBlip>
                <a:blip r:embed="rId3"/>
              </a:buBlip>
            </a:pPr>
            <a:r>
              <a:rPr lang="en-US" sz="2800" b="1" dirty="0">
                <a:ln/>
                <a:latin typeface="Baskerville Old Face" panose="02020602080505020303" pitchFamily="18" charset="0"/>
              </a:rPr>
              <a:t>Policy Library</a:t>
            </a:r>
            <a:endParaRPr lang="en-US" sz="2800" b="1" cap="none" spc="0" dirty="0">
              <a:ln/>
              <a:effectLst/>
              <a:latin typeface="Baskerville Old Face" panose="02020602080505020303" pitchFamily="18" charset="0"/>
            </a:endParaRPr>
          </a:p>
        </p:txBody>
      </p:sp>
      <p:sp>
        <p:nvSpPr>
          <p:cNvPr id="12" name="Rectangle 11">
            <a:extLst>
              <a:ext uri="{FF2B5EF4-FFF2-40B4-BE49-F238E27FC236}">
                <a16:creationId xmlns:a16="http://schemas.microsoft.com/office/drawing/2014/main" id="{45C6B052-C236-4BE2-8D22-217F3D960EC1}"/>
              </a:ext>
            </a:extLst>
          </p:cNvPr>
          <p:cNvSpPr/>
          <p:nvPr/>
        </p:nvSpPr>
        <p:spPr>
          <a:xfrm>
            <a:off x="296309" y="153740"/>
            <a:ext cx="5673348"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r>
              <a:rPr lang="en-US" sz="3600" b="1" dirty="0">
                <a:ln/>
                <a:solidFill>
                  <a:srgbClr val="002060"/>
                </a:solidFill>
                <a:latin typeface="Baskerville Old Face" panose="02020602080505020303" pitchFamily="18" charset="0"/>
              </a:rPr>
              <a:t>Winter Projects (Dec. – Mar.)</a:t>
            </a:r>
            <a:endParaRPr lang="en-US" sz="3600" b="1" cap="none" spc="0" dirty="0">
              <a:ln/>
              <a:solidFill>
                <a:srgbClr val="002060"/>
              </a:solidFill>
              <a:effectLst/>
              <a:latin typeface="Baskerville Old Face" panose="02020602080505020303" pitchFamily="18" charset="0"/>
            </a:endParaRPr>
          </a:p>
        </p:txBody>
      </p:sp>
      <p:pic>
        <p:nvPicPr>
          <p:cNvPr id="13" name="Picture 12">
            <a:extLst>
              <a:ext uri="{FF2B5EF4-FFF2-40B4-BE49-F238E27FC236}">
                <a16:creationId xmlns:a16="http://schemas.microsoft.com/office/drawing/2014/main" id="{35FAA6BD-E9CF-45CD-BAE2-3C3E0300AF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1346" y="0"/>
            <a:ext cx="1880654" cy="1569660"/>
          </a:xfrm>
          <a:prstGeom prst="rect">
            <a:avLst/>
          </a:prstGeom>
        </p:spPr>
      </p:pic>
      <p:pic>
        <p:nvPicPr>
          <p:cNvPr id="9" name="Picture 8">
            <a:extLst>
              <a:ext uri="{FF2B5EF4-FFF2-40B4-BE49-F238E27FC236}">
                <a16:creationId xmlns:a16="http://schemas.microsoft.com/office/drawing/2014/main" id="{7A8CB29F-D189-4C81-9845-171426F87E9D}"/>
              </a:ext>
            </a:extLst>
          </p:cNvPr>
          <p:cNvPicPr>
            <a:picLocks noChangeAspect="1"/>
          </p:cNvPicPr>
          <p:nvPr/>
        </p:nvPicPr>
        <p:blipFill>
          <a:blip r:embed="rId5"/>
          <a:stretch>
            <a:fillRect/>
          </a:stretch>
        </p:blipFill>
        <p:spPr>
          <a:xfrm>
            <a:off x="0" y="5317366"/>
            <a:ext cx="1832070" cy="1540634"/>
          </a:xfrm>
          <a:prstGeom prst="rect">
            <a:avLst/>
          </a:prstGeom>
          <a:ln>
            <a:noFill/>
          </a:ln>
          <a:effectLst>
            <a:softEdge rad="112500"/>
          </a:effectLst>
        </p:spPr>
      </p:pic>
    </p:spTree>
    <p:extLst>
      <p:ext uri="{BB962C8B-B14F-4D97-AF65-F5344CB8AC3E}">
        <p14:creationId xmlns:p14="http://schemas.microsoft.com/office/powerpoint/2010/main" val="238870937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Document 3">
            <a:extLst>
              <a:ext uri="{FF2B5EF4-FFF2-40B4-BE49-F238E27FC236}">
                <a16:creationId xmlns:a16="http://schemas.microsoft.com/office/drawing/2014/main" id="{518DDF24-C411-4CB7-A945-9D613B39478B}"/>
              </a:ext>
            </a:extLst>
          </p:cNvPr>
          <p:cNvSpPr/>
          <p:nvPr/>
        </p:nvSpPr>
        <p:spPr>
          <a:xfrm rot="10800000">
            <a:off x="0" y="4718314"/>
            <a:ext cx="12192000" cy="205051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0636">
                <a:moveTo>
                  <a:pt x="0" y="0"/>
                </a:moveTo>
                <a:lnTo>
                  <a:pt x="21600" y="0"/>
                </a:lnTo>
                <a:lnTo>
                  <a:pt x="21600" y="17322"/>
                </a:lnTo>
                <a:cubicBezTo>
                  <a:pt x="20367" y="13019"/>
                  <a:pt x="19328" y="9878"/>
                  <a:pt x="15728" y="10353"/>
                </a:cubicBezTo>
                <a:cubicBezTo>
                  <a:pt x="12128" y="10828"/>
                  <a:pt x="2884" y="23154"/>
                  <a:pt x="0" y="20172"/>
                </a:cubicBezTo>
                <a:lnTo>
                  <a:pt x="0" y="0"/>
                </a:lnTo>
                <a:close/>
              </a:path>
            </a:pathLst>
          </a:cu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lowchart: Document 3">
            <a:extLst>
              <a:ext uri="{FF2B5EF4-FFF2-40B4-BE49-F238E27FC236}">
                <a16:creationId xmlns:a16="http://schemas.microsoft.com/office/drawing/2014/main" id="{FC40898E-D173-4E14-AC2D-166B2B3ECB4A}"/>
              </a:ext>
            </a:extLst>
          </p:cNvPr>
          <p:cNvSpPr/>
          <p:nvPr/>
        </p:nvSpPr>
        <p:spPr>
          <a:xfrm rot="10800000">
            <a:off x="0" y="4807489"/>
            <a:ext cx="12192000" cy="205051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0636">
                <a:moveTo>
                  <a:pt x="0" y="0"/>
                </a:moveTo>
                <a:lnTo>
                  <a:pt x="21600" y="0"/>
                </a:lnTo>
                <a:lnTo>
                  <a:pt x="21600" y="17322"/>
                </a:lnTo>
                <a:cubicBezTo>
                  <a:pt x="20367" y="13019"/>
                  <a:pt x="19328" y="9878"/>
                  <a:pt x="15728" y="10353"/>
                </a:cubicBezTo>
                <a:cubicBezTo>
                  <a:pt x="12128" y="10828"/>
                  <a:pt x="2884" y="23154"/>
                  <a:pt x="0" y="20172"/>
                </a:cubicBezTo>
                <a:lnTo>
                  <a:pt x="0" y="0"/>
                </a:lnTo>
                <a:close/>
              </a:path>
            </a:pathLst>
          </a:custGeom>
          <a:gradFill flip="none" rotWithShape="1">
            <a:gsLst>
              <a:gs pos="0">
                <a:schemeClr val="accent1">
                  <a:lumMod val="89000"/>
                </a:schemeClr>
              </a:gs>
              <a:gs pos="39000">
                <a:srgbClr val="002060"/>
              </a:gs>
              <a:gs pos="97000">
                <a:srgbClr val="00206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BFA950F-6DC5-4070-B68B-16D4171D09E2}"/>
              </a:ext>
            </a:extLst>
          </p:cNvPr>
          <p:cNvSpPr/>
          <p:nvPr/>
        </p:nvSpPr>
        <p:spPr>
          <a:xfrm>
            <a:off x="1862283" y="5890499"/>
            <a:ext cx="8242962"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i="1" dirty="0">
                <a:ln/>
                <a:solidFill>
                  <a:schemeClr val="bg2"/>
                </a:solidFill>
                <a:latin typeface="Baskerville Old Face" panose="02020602080505020303" pitchFamily="18" charset="0"/>
              </a:rPr>
              <a:t>Kansas Law Enforcement Accreditation</a:t>
            </a:r>
            <a:endParaRPr lang="en-US" sz="4000" b="1" i="1" cap="none" spc="0" dirty="0">
              <a:ln/>
              <a:solidFill>
                <a:schemeClr val="bg2"/>
              </a:solidFill>
              <a:effectLst/>
              <a:latin typeface="Baskerville Old Face" panose="02020602080505020303" pitchFamily="18" charset="0"/>
            </a:endParaRPr>
          </a:p>
        </p:txBody>
      </p:sp>
      <p:pic>
        <p:nvPicPr>
          <p:cNvPr id="11" name="Picture 10">
            <a:extLst>
              <a:ext uri="{FF2B5EF4-FFF2-40B4-BE49-F238E27FC236}">
                <a16:creationId xmlns:a16="http://schemas.microsoft.com/office/drawing/2014/main" id="{3BA7CC54-E083-4BCA-8268-93CA64BFEA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05245" y="4980986"/>
            <a:ext cx="1935063" cy="1787840"/>
          </a:xfrm>
          <a:prstGeom prst="rect">
            <a:avLst/>
          </a:prstGeom>
        </p:spPr>
      </p:pic>
      <p:sp>
        <p:nvSpPr>
          <p:cNvPr id="12" name="Rectangle 11">
            <a:extLst>
              <a:ext uri="{FF2B5EF4-FFF2-40B4-BE49-F238E27FC236}">
                <a16:creationId xmlns:a16="http://schemas.microsoft.com/office/drawing/2014/main" id="{41F46D4D-1EB9-4E9A-B1C4-E5374C41FE59}"/>
              </a:ext>
            </a:extLst>
          </p:cNvPr>
          <p:cNvSpPr/>
          <p:nvPr/>
        </p:nvSpPr>
        <p:spPr>
          <a:xfrm>
            <a:off x="296309" y="153740"/>
            <a:ext cx="6526146"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r>
              <a:rPr lang="en-US" sz="3600" b="1" cap="none" spc="0" dirty="0">
                <a:ln/>
                <a:solidFill>
                  <a:srgbClr val="002060"/>
                </a:solidFill>
                <a:effectLst/>
                <a:latin typeface="Baskerville Old Face" panose="02020602080505020303" pitchFamily="18" charset="0"/>
              </a:rPr>
              <a:t>KLEAP Website Legal Disclaimer</a:t>
            </a:r>
          </a:p>
        </p:txBody>
      </p:sp>
      <p:pic>
        <p:nvPicPr>
          <p:cNvPr id="13" name="Picture 12">
            <a:extLst>
              <a:ext uri="{FF2B5EF4-FFF2-40B4-BE49-F238E27FC236}">
                <a16:creationId xmlns:a16="http://schemas.microsoft.com/office/drawing/2014/main" id="{6AF98BD5-475D-4B1A-818C-6CFB964A32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1346" y="0"/>
            <a:ext cx="1880654" cy="1569660"/>
          </a:xfrm>
          <a:prstGeom prst="rect">
            <a:avLst/>
          </a:prstGeom>
        </p:spPr>
      </p:pic>
      <p:pic>
        <p:nvPicPr>
          <p:cNvPr id="14" name="Picture 13">
            <a:extLst>
              <a:ext uri="{FF2B5EF4-FFF2-40B4-BE49-F238E27FC236}">
                <a16:creationId xmlns:a16="http://schemas.microsoft.com/office/drawing/2014/main" id="{516EC1EB-DA1C-4113-8536-268856C61854}"/>
              </a:ext>
            </a:extLst>
          </p:cNvPr>
          <p:cNvPicPr>
            <a:picLocks noChangeAspect="1"/>
          </p:cNvPicPr>
          <p:nvPr/>
        </p:nvPicPr>
        <p:blipFill>
          <a:blip r:embed="rId4"/>
          <a:stretch>
            <a:fillRect/>
          </a:stretch>
        </p:blipFill>
        <p:spPr>
          <a:xfrm>
            <a:off x="0" y="5317366"/>
            <a:ext cx="1832070" cy="1540634"/>
          </a:xfrm>
          <a:prstGeom prst="rect">
            <a:avLst/>
          </a:prstGeom>
          <a:ln>
            <a:noFill/>
          </a:ln>
          <a:effectLst>
            <a:softEdge rad="112500"/>
          </a:effectLst>
        </p:spPr>
      </p:pic>
      <p:sp>
        <p:nvSpPr>
          <p:cNvPr id="15" name="Rectangle 14">
            <a:extLst>
              <a:ext uri="{FF2B5EF4-FFF2-40B4-BE49-F238E27FC236}">
                <a16:creationId xmlns:a16="http://schemas.microsoft.com/office/drawing/2014/main" id="{952A0FA4-D975-406F-BA1C-9EF005810311}"/>
              </a:ext>
            </a:extLst>
          </p:cNvPr>
          <p:cNvSpPr/>
          <p:nvPr/>
        </p:nvSpPr>
        <p:spPr>
          <a:xfrm>
            <a:off x="380976" y="1709584"/>
            <a:ext cx="10336855" cy="2616101"/>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dirty="0"/>
              <a:t>LEGAL DISCLAIMER</a:t>
            </a:r>
          </a:p>
          <a:p>
            <a:r>
              <a:rPr lang="en-US" dirty="0"/>
              <a:t>The Kansas Law Enforcement Accreditation Program (KLEAP) is a program of the Kansas Law Enforcement Training Center (KLETC) designed to function as an independent accrediting entity under the direction of the Kansas Accreditation Council (KAC) to serve Kansas law enforcement agencies. KLEAP Leadership does not endorse, has not entered into a partnership agreement, or contracted with any private vendor selling software to help agencies facilitate their KLEAP process.  Agencies wishing to utilize software from a private vendor to manage their accreditation process should be advised that KLEAP Leadership does not certify, vet, or approve any vendor software to ensure it will meet KLEAP compliance.</a:t>
            </a:r>
          </a:p>
          <a:p>
            <a:pPr lvl="1"/>
            <a:endParaRPr lang="en-US" sz="2000" b="1" cap="none" spc="0" dirty="0">
              <a:ln/>
              <a:effectLst/>
              <a:latin typeface="Baskerville Old Face" panose="02020602080505020303" pitchFamily="18" charset="0"/>
            </a:endParaRPr>
          </a:p>
        </p:txBody>
      </p:sp>
    </p:spTree>
    <p:extLst>
      <p:ext uri="{BB962C8B-B14F-4D97-AF65-F5344CB8AC3E}">
        <p14:creationId xmlns:p14="http://schemas.microsoft.com/office/powerpoint/2010/main" val="424366842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3890FE-C4FF-4ED2-ABD2-3E8A4E570F0B}"/>
              </a:ext>
            </a:extLst>
          </p:cNvPr>
          <p:cNvPicPr>
            <a:picLocks noChangeAspect="1"/>
          </p:cNvPicPr>
          <p:nvPr/>
        </p:nvPicPr>
        <p:blipFill rotWithShape="1">
          <a:blip r:embed="rId2"/>
          <a:srcRect l="12863" t="4169" r="10123"/>
          <a:stretch/>
        </p:blipFill>
        <p:spPr>
          <a:xfrm>
            <a:off x="6456112" y="870599"/>
            <a:ext cx="4211888" cy="3841053"/>
          </a:xfrm>
          <a:prstGeom prst="rect">
            <a:avLst/>
          </a:prstGeom>
        </p:spPr>
      </p:pic>
      <p:sp>
        <p:nvSpPr>
          <p:cNvPr id="5" name="Flowchart: Document 3">
            <a:extLst>
              <a:ext uri="{FF2B5EF4-FFF2-40B4-BE49-F238E27FC236}">
                <a16:creationId xmlns:a16="http://schemas.microsoft.com/office/drawing/2014/main" id="{518DDF24-C411-4CB7-A945-9D613B39478B}"/>
              </a:ext>
            </a:extLst>
          </p:cNvPr>
          <p:cNvSpPr/>
          <p:nvPr/>
        </p:nvSpPr>
        <p:spPr>
          <a:xfrm rot="10800000">
            <a:off x="0" y="4718314"/>
            <a:ext cx="12192000" cy="205051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0636">
                <a:moveTo>
                  <a:pt x="0" y="0"/>
                </a:moveTo>
                <a:lnTo>
                  <a:pt x="21600" y="0"/>
                </a:lnTo>
                <a:lnTo>
                  <a:pt x="21600" y="17322"/>
                </a:lnTo>
                <a:cubicBezTo>
                  <a:pt x="20367" y="13019"/>
                  <a:pt x="19328" y="9878"/>
                  <a:pt x="15728" y="10353"/>
                </a:cubicBezTo>
                <a:cubicBezTo>
                  <a:pt x="12128" y="10828"/>
                  <a:pt x="2884" y="23154"/>
                  <a:pt x="0" y="20172"/>
                </a:cubicBezTo>
                <a:lnTo>
                  <a:pt x="0" y="0"/>
                </a:lnTo>
                <a:close/>
              </a:path>
            </a:pathLst>
          </a:cu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lowchart: Document 3">
            <a:extLst>
              <a:ext uri="{FF2B5EF4-FFF2-40B4-BE49-F238E27FC236}">
                <a16:creationId xmlns:a16="http://schemas.microsoft.com/office/drawing/2014/main" id="{FC40898E-D173-4E14-AC2D-166B2B3ECB4A}"/>
              </a:ext>
            </a:extLst>
          </p:cNvPr>
          <p:cNvSpPr/>
          <p:nvPr/>
        </p:nvSpPr>
        <p:spPr>
          <a:xfrm rot="10800000">
            <a:off x="0" y="4807489"/>
            <a:ext cx="12192000" cy="205051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 name="connsiteX0" fmla="*/ 0 w 21600"/>
              <a:gd name="connsiteY0" fmla="*/ 0 h 20636"/>
              <a:gd name="connsiteX1" fmla="*/ 21600 w 21600"/>
              <a:gd name="connsiteY1" fmla="*/ 0 h 20636"/>
              <a:gd name="connsiteX2" fmla="*/ 21600 w 21600"/>
              <a:gd name="connsiteY2" fmla="*/ 17322 h 20636"/>
              <a:gd name="connsiteX3" fmla="*/ 15728 w 21600"/>
              <a:gd name="connsiteY3" fmla="*/ 10353 h 20636"/>
              <a:gd name="connsiteX4" fmla="*/ 0 w 21600"/>
              <a:gd name="connsiteY4" fmla="*/ 20172 h 20636"/>
              <a:gd name="connsiteX5" fmla="*/ 0 w 21600"/>
              <a:gd name="connsiteY5" fmla="*/ 0 h 2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0636">
                <a:moveTo>
                  <a:pt x="0" y="0"/>
                </a:moveTo>
                <a:lnTo>
                  <a:pt x="21600" y="0"/>
                </a:lnTo>
                <a:lnTo>
                  <a:pt x="21600" y="17322"/>
                </a:lnTo>
                <a:cubicBezTo>
                  <a:pt x="20367" y="13019"/>
                  <a:pt x="19328" y="9878"/>
                  <a:pt x="15728" y="10353"/>
                </a:cubicBezTo>
                <a:cubicBezTo>
                  <a:pt x="12128" y="10828"/>
                  <a:pt x="2884" y="23154"/>
                  <a:pt x="0" y="20172"/>
                </a:cubicBezTo>
                <a:lnTo>
                  <a:pt x="0" y="0"/>
                </a:lnTo>
                <a:close/>
              </a:path>
            </a:pathLst>
          </a:custGeom>
          <a:gradFill flip="none" rotWithShape="1">
            <a:gsLst>
              <a:gs pos="0">
                <a:schemeClr val="accent1">
                  <a:lumMod val="89000"/>
                </a:schemeClr>
              </a:gs>
              <a:gs pos="39000">
                <a:srgbClr val="002060"/>
              </a:gs>
              <a:gs pos="97000">
                <a:srgbClr val="00206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BFA950F-6DC5-4070-B68B-16D4171D09E2}"/>
              </a:ext>
            </a:extLst>
          </p:cNvPr>
          <p:cNvSpPr/>
          <p:nvPr/>
        </p:nvSpPr>
        <p:spPr>
          <a:xfrm>
            <a:off x="1862283" y="5848338"/>
            <a:ext cx="8242962"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i="1" dirty="0">
                <a:ln/>
                <a:solidFill>
                  <a:schemeClr val="bg2"/>
                </a:solidFill>
                <a:latin typeface="Baskerville Old Face" panose="02020602080505020303" pitchFamily="18" charset="0"/>
              </a:rPr>
              <a:t>Kansas Law Enforcement Accreditation</a:t>
            </a:r>
            <a:endParaRPr lang="en-US" sz="4000" b="1" i="1" cap="none" spc="0" dirty="0">
              <a:ln/>
              <a:solidFill>
                <a:schemeClr val="bg2"/>
              </a:solidFill>
              <a:effectLst/>
              <a:latin typeface="Baskerville Old Face" panose="02020602080505020303" pitchFamily="18" charset="0"/>
            </a:endParaRPr>
          </a:p>
        </p:txBody>
      </p:sp>
      <p:pic>
        <p:nvPicPr>
          <p:cNvPr id="11" name="Picture 10">
            <a:extLst>
              <a:ext uri="{FF2B5EF4-FFF2-40B4-BE49-F238E27FC236}">
                <a16:creationId xmlns:a16="http://schemas.microsoft.com/office/drawing/2014/main" id="{80A5996F-99AF-4851-87D4-EB34224C3D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245" y="4980986"/>
            <a:ext cx="1935063" cy="1787840"/>
          </a:xfrm>
          <a:prstGeom prst="rect">
            <a:avLst/>
          </a:prstGeom>
        </p:spPr>
      </p:pic>
      <p:sp>
        <p:nvSpPr>
          <p:cNvPr id="2" name="Rectangle 1">
            <a:extLst>
              <a:ext uri="{FF2B5EF4-FFF2-40B4-BE49-F238E27FC236}">
                <a16:creationId xmlns:a16="http://schemas.microsoft.com/office/drawing/2014/main" id="{3DA9C277-E4A8-4569-8732-4B4684607D25}"/>
              </a:ext>
            </a:extLst>
          </p:cNvPr>
          <p:cNvSpPr/>
          <p:nvPr/>
        </p:nvSpPr>
        <p:spPr>
          <a:xfrm>
            <a:off x="127000" y="1184949"/>
            <a:ext cx="12132731" cy="267765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457200" indent="-457200">
              <a:buBlip>
                <a:blip r:embed="rId3"/>
              </a:buBlip>
            </a:pPr>
            <a:r>
              <a:rPr lang="en-US" sz="2800" b="1" u="sng" dirty="0">
                <a:ln/>
                <a:latin typeface="Baskerville Old Face" panose="02020602080505020303" pitchFamily="18" charset="0"/>
              </a:rPr>
              <a:t>Enrollment</a:t>
            </a:r>
            <a:r>
              <a:rPr lang="en-US" sz="2800" b="1" dirty="0">
                <a:ln/>
                <a:latin typeface="Baskerville Old Face" panose="02020602080505020303" pitchFamily="18" charset="0"/>
              </a:rPr>
              <a:t>: </a:t>
            </a:r>
          </a:p>
          <a:p>
            <a:pPr marL="914400" lvl="1" indent="-457200">
              <a:buFont typeface="Wingdings" panose="05000000000000000000" pitchFamily="2" charset="2"/>
              <a:buChar char="Ø"/>
            </a:pPr>
            <a:r>
              <a:rPr lang="en-US" sz="2800" b="1" dirty="0">
                <a:ln/>
                <a:latin typeface="Baskerville Old Face" panose="02020602080505020303" pitchFamily="18" charset="0"/>
              </a:rPr>
              <a:t>48 Agencies enrolled, 38 Interested.</a:t>
            </a:r>
          </a:p>
          <a:p>
            <a:pPr marL="514350" indent="-514350">
              <a:buBlip>
                <a:blip r:embed="rId3"/>
              </a:buBlip>
            </a:pPr>
            <a:endParaRPr lang="en-US" sz="2800" b="1" u="sng" dirty="0">
              <a:ln/>
              <a:latin typeface="Baskerville Old Face" panose="02020602080505020303" pitchFamily="18" charset="0"/>
            </a:endParaRPr>
          </a:p>
          <a:p>
            <a:pPr marL="514350" indent="-514350">
              <a:buBlip>
                <a:blip r:embed="rId3"/>
              </a:buBlip>
            </a:pPr>
            <a:r>
              <a:rPr lang="en-US" sz="2800" b="1" u="sng" dirty="0">
                <a:ln/>
                <a:latin typeface="Baskerville Old Face" panose="02020602080505020303" pitchFamily="18" charset="0"/>
              </a:rPr>
              <a:t>Training</a:t>
            </a:r>
            <a:r>
              <a:rPr lang="en-US" sz="2800" b="1" dirty="0">
                <a:ln/>
                <a:latin typeface="Baskerville Old Face" panose="02020602080505020303" pitchFamily="18" charset="0"/>
              </a:rPr>
              <a:t>: </a:t>
            </a:r>
          </a:p>
          <a:p>
            <a:pPr marL="971550" lvl="1" indent="-514350">
              <a:buFont typeface="Wingdings" panose="05000000000000000000" pitchFamily="2" charset="2"/>
              <a:buChar char="Ø"/>
            </a:pPr>
            <a:r>
              <a:rPr lang="en-US" sz="2800" b="1" dirty="0">
                <a:ln/>
                <a:latin typeface="Baskerville Old Face" panose="02020602080505020303" pitchFamily="18" charset="0"/>
              </a:rPr>
              <a:t>Last opportunity in 2023 to attend</a:t>
            </a:r>
          </a:p>
          <a:p>
            <a:pPr lvl="1"/>
            <a:r>
              <a:rPr lang="en-US" sz="2800" b="1" dirty="0">
                <a:ln/>
                <a:latin typeface="Baskerville Old Face" panose="02020602080505020303" pitchFamily="18" charset="0"/>
              </a:rPr>
              <a:t>Accreditation Manager Training </a:t>
            </a:r>
            <a:endParaRPr lang="en-US" sz="2800" b="1" cap="none" spc="0" dirty="0">
              <a:ln/>
              <a:effectLst/>
              <a:latin typeface="Baskerville Old Face" panose="02020602080505020303" pitchFamily="18" charset="0"/>
            </a:endParaRPr>
          </a:p>
        </p:txBody>
      </p:sp>
      <p:pic>
        <p:nvPicPr>
          <p:cNvPr id="12" name="Picture 11">
            <a:extLst>
              <a:ext uri="{FF2B5EF4-FFF2-40B4-BE49-F238E27FC236}">
                <a16:creationId xmlns:a16="http://schemas.microsoft.com/office/drawing/2014/main" id="{C409386D-ABC1-45FA-80FF-25D7010EF1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1346" y="0"/>
            <a:ext cx="1880654" cy="1569660"/>
          </a:xfrm>
          <a:prstGeom prst="rect">
            <a:avLst/>
          </a:prstGeom>
        </p:spPr>
      </p:pic>
      <p:sp>
        <p:nvSpPr>
          <p:cNvPr id="9" name="Rectangle 8">
            <a:extLst>
              <a:ext uri="{FF2B5EF4-FFF2-40B4-BE49-F238E27FC236}">
                <a16:creationId xmlns:a16="http://schemas.microsoft.com/office/drawing/2014/main" id="{3BBD9EA3-5BDE-467A-80E5-BF89E079D89B}"/>
              </a:ext>
            </a:extLst>
          </p:cNvPr>
          <p:cNvSpPr/>
          <p:nvPr/>
        </p:nvSpPr>
        <p:spPr>
          <a:xfrm>
            <a:off x="296309" y="153740"/>
            <a:ext cx="4963218"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r>
              <a:rPr lang="en-US" sz="3600" b="1" dirty="0">
                <a:ln/>
                <a:solidFill>
                  <a:srgbClr val="002060"/>
                </a:solidFill>
                <a:latin typeface="Baskerville Old Face" panose="02020602080505020303" pitchFamily="18" charset="0"/>
              </a:rPr>
              <a:t>Program Manager Update</a:t>
            </a:r>
            <a:endParaRPr lang="en-US" sz="3600" b="1" cap="none" spc="0" dirty="0">
              <a:ln/>
              <a:solidFill>
                <a:srgbClr val="002060"/>
              </a:solidFill>
              <a:effectLst/>
              <a:latin typeface="Baskerville Old Face" panose="02020602080505020303" pitchFamily="18" charset="0"/>
            </a:endParaRPr>
          </a:p>
        </p:txBody>
      </p:sp>
      <p:pic>
        <p:nvPicPr>
          <p:cNvPr id="13" name="Picture 12">
            <a:extLst>
              <a:ext uri="{FF2B5EF4-FFF2-40B4-BE49-F238E27FC236}">
                <a16:creationId xmlns:a16="http://schemas.microsoft.com/office/drawing/2014/main" id="{A0D15F9D-F42E-4B33-9290-AF21FE15CD74}"/>
              </a:ext>
            </a:extLst>
          </p:cNvPr>
          <p:cNvPicPr>
            <a:picLocks noChangeAspect="1"/>
          </p:cNvPicPr>
          <p:nvPr/>
        </p:nvPicPr>
        <p:blipFill>
          <a:blip r:embed="rId5"/>
          <a:stretch>
            <a:fillRect/>
          </a:stretch>
        </p:blipFill>
        <p:spPr>
          <a:xfrm>
            <a:off x="0" y="5317366"/>
            <a:ext cx="1832070" cy="1540634"/>
          </a:xfrm>
          <a:prstGeom prst="rect">
            <a:avLst/>
          </a:prstGeom>
          <a:ln>
            <a:noFill/>
          </a:ln>
          <a:effectLst>
            <a:softEdge rad="112500"/>
          </a:effectLst>
        </p:spPr>
      </p:pic>
    </p:spTree>
    <p:extLst>
      <p:ext uri="{BB962C8B-B14F-4D97-AF65-F5344CB8AC3E}">
        <p14:creationId xmlns:p14="http://schemas.microsoft.com/office/powerpoint/2010/main" val="193325175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3fb00572-5f11-4b50-8891-18555779111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DF0F06272BE8E4BA76BCC2382963B2B" ma:contentTypeVersion="16" ma:contentTypeDescription="Create a new document." ma:contentTypeScope="" ma:versionID="3d06d8e78e4e99b8a9d3944bc6ec485c">
  <xsd:schema xmlns:xsd="http://www.w3.org/2001/XMLSchema" xmlns:xs="http://www.w3.org/2001/XMLSchema" xmlns:p="http://schemas.microsoft.com/office/2006/metadata/properties" xmlns:ns3="3fb00572-5f11-4b50-8891-18555779111c" xmlns:ns4="9d3f0b6a-2c74-4630-8576-6ec8d6aefcce" targetNamespace="http://schemas.microsoft.com/office/2006/metadata/properties" ma:root="true" ma:fieldsID="b2738bf0e9de062b3fbc358d04e0c74f" ns3:_="" ns4:_="">
    <xsd:import namespace="3fb00572-5f11-4b50-8891-18555779111c"/>
    <xsd:import namespace="9d3f0b6a-2c74-4630-8576-6ec8d6aefcce"/>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OCR" minOccurs="0"/>
                <xsd:element ref="ns3:MediaServiceLocation" minOccurs="0"/>
                <xsd:element ref="ns4:SharedWithUsers" minOccurs="0"/>
                <xsd:element ref="ns4:SharedWithDetails" minOccurs="0"/>
                <xsd:element ref="ns4:SharingHintHash" minOccurs="0"/>
                <xsd:element ref="ns3:_activity" minOccurs="0"/>
                <xsd:element ref="ns3:MediaServiceObjectDetectorVersion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b00572-5f11-4b50-8891-1855577911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d3f0b6a-2c74-4630-8576-6ec8d6aefcc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9DBE365-6CDD-4EC2-8456-2977C9EFE304}">
  <ds:schemaRefs>
    <ds:schemaRef ds:uri="http://purl.org/dc/terms/"/>
    <ds:schemaRef ds:uri="http://purl.org/dc/dcmitype/"/>
    <ds:schemaRef ds:uri="http://schemas.microsoft.com/office/2006/documentManagement/types"/>
    <ds:schemaRef ds:uri="9d3f0b6a-2c74-4630-8576-6ec8d6aefcce"/>
    <ds:schemaRef ds:uri="http://www.w3.org/XML/1998/namespace"/>
    <ds:schemaRef ds:uri="http://purl.org/dc/elements/1.1/"/>
    <ds:schemaRef ds:uri="3fb00572-5f11-4b50-8891-18555779111c"/>
    <ds:schemaRef ds:uri="http://schemas.microsoft.com/office/2006/metadata/properties"/>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01DE8AB9-1DC2-413E-973F-9084FB971AA2}">
  <ds:schemaRefs>
    <ds:schemaRef ds:uri="http://schemas.microsoft.com/sharepoint/v3/contenttype/forms"/>
  </ds:schemaRefs>
</ds:datastoreItem>
</file>

<file path=customXml/itemProps3.xml><?xml version="1.0" encoding="utf-8"?>
<ds:datastoreItem xmlns:ds="http://schemas.openxmlformats.org/officeDocument/2006/customXml" ds:itemID="{D8AB8F3E-A329-4372-AC65-BBC692495C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fb00572-5f11-4b50-8891-18555779111c"/>
    <ds:schemaRef ds:uri="9d3f0b6a-2c74-4630-8576-6ec8d6aefc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1725</TotalTime>
  <Words>469</Words>
  <Application>Microsoft Office PowerPoint</Application>
  <PresentationFormat>Widescreen</PresentationFormat>
  <Paragraphs>59</Paragraphs>
  <Slides>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Arial</vt:lpstr>
      <vt:lpstr>Baskerville Old Face</vt:lpstr>
      <vt:lpstr>Calibri</vt:lpstr>
      <vt:lpstr>Calibri Light</vt:lpstr>
      <vt:lpstr>Courier New</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Hooper, Suellyn L</dc:creator>
  <cp:lastModifiedBy>Hooper, Suellyn L</cp:lastModifiedBy>
  <cp:revision>97</cp:revision>
  <dcterms:created xsi:type="dcterms:W3CDTF">2022-09-13T12:00:24Z</dcterms:created>
  <dcterms:modified xsi:type="dcterms:W3CDTF">2023-09-06T14:50:48Z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0x0101006DF0F06272BE8E4BA76BCC2382963B2B</vt:lpwstr>
  </property>
</Properties>
</file>