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8" r:id="rId6"/>
    <p:sldId id="298" r:id="rId7"/>
    <p:sldId id="264" r:id="rId8"/>
    <p:sldId id="303" r:id="rId9"/>
    <p:sldId id="304" r:id="rId10"/>
    <p:sldId id="301" r:id="rId11"/>
    <p:sldId id="299" r:id="rId12"/>
    <p:sldId id="300"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80" d="100"/>
          <a:sy n="80" d="100"/>
        </p:scale>
        <p:origin x="7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6EE2-86BA-4E25-A6EA-26A870EE1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37A62D-153F-40B8-851B-AD6283208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4FBB67-FC10-45EE-9C9A-33F68517870E}"/>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5" name="Footer Placeholder 4">
            <a:extLst>
              <a:ext uri="{FF2B5EF4-FFF2-40B4-BE49-F238E27FC236}">
                <a16:creationId xmlns:a16="http://schemas.microsoft.com/office/drawing/2014/main" id="{608F572C-5CC2-48CC-87DD-4395D85B3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845213-8033-42FE-86CB-821EE7526744}"/>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246240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16E2-C46F-42C7-ABAA-A4291C016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79004B-E681-4826-BC76-2717A9EBB8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7B5DF-4ECE-4397-808A-EF418954B29E}"/>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5" name="Footer Placeholder 4">
            <a:extLst>
              <a:ext uri="{FF2B5EF4-FFF2-40B4-BE49-F238E27FC236}">
                <a16:creationId xmlns:a16="http://schemas.microsoft.com/office/drawing/2014/main" id="{B90F1B6B-2169-473C-8D51-9371C0D526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CFA96E-F6A1-44BF-9B9B-61DD7F9FAF2A}"/>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148192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BBFBD-B86F-4EF3-B023-135138019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88A0D-0D60-45E5-859A-1430CBB5FE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45494-6EAA-471C-B169-77AC23D98054}"/>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5" name="Footer Placeholder 4">
            <a:extLst>
              <a:ext uri="{FF2B5EF4-FFF2-40B4-BE49-F238E27FC236}">
                <a16:creationId xmlns:a16="http://schemas.microsoft.com/office/drawing/2014/main" id="{99B09432-6569-403C-BCB3-A521E88953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3864A3-0D35-45F8-969E-1DEA1FD584C9}"/>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260142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A08D-866C-456D-AE7D-C1B860697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D5DCB-8CC9-4A84-B2CC-40C6085DDF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B7CF1-7470-4F79-AAC8-9E7D9E5D9E0F}"/>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5" name="Footer Placeholder 4">
            <a:extLst>
              <a:ext uri="{FF2B5EF4-FFF2-40B4-BE49-F238E27FC236}">
                <a16:creationId xmlns:a16="http://schemas.microsoft.com/office/drawing/2014/main" id="{A4834F0B-DE69-4E00-9F1F-400D4DA070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8C9FA0-28E7-46F5-B30C-48DFDDE8DF82}"/>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143898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001D-8EF3-4839-960F-19B802827B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541746-E883-43F2-8FA8-FF1650BFE4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FA63A3-66CC-44B7-9C82-6C395A5C73E3}"/>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5" name="Footer Placeholder 4">
            <a:extLst>
              <a:ext uri="{FF2B5EF4-FFF2-40B4-BE49-F238E27FC236}">
                <a16:creationId xmlns:a16="http://schemas.microsoft.com/office/drawing/2014/main" id="{94499279-D3F5-4F46-A3AD-80729A8AF5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4C25BD-0173-4AEE-990E-A2A9F10EAAFB}"/>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280677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8856-CE10-446B-AD58-014253E7D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A02AA-D04D-406C-82F3-FE9EB39206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F1FA5B-A2D8-44BB-BD22-79AF72A020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CFE9C-CADF-43C4-A4DA-958E115F6840}"/>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6" name="Footer Placeholder 5">
            <a:extLst>
              <a:ext uri="{FF2B5EF4-FFF2-40B4-BE49-F238E27FC236}">
                <a16:creationId xmlns:a16="http://schemas.microsoft.com/office/drawing/2014/main" id="{FC927B23-D824-49CB-9EED-753F659396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1F79B0-99F8-442B-AACE-AE965C2CEA9B}"/>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116528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F3D1-0097-47D9-9563-23F5003411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8BD96-2998-4543-88C1-F3F1FA21B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2DCD65-EF57-41A9-9C4A-189E017F60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6B3EF-CE3A-4CC5-AAC6-0F96CE945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E5EF8D-D12F-44D8-A288-30A49C3539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121952-010D-4CA5-9263-E98D5F739914}"/>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8" name="Footer Placeholder 7">
            <a:extLst>
              <a:ext uri="{FF2B5EF4-FFF2-40B4-BE49-F238E27FC236}">
                <a16:creationId xmlns:a16="http://schemas.microsoft.com/office/drawing/2014/main" id="{E8364662-8266-46F5-9D1B-5246B08FB1B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E56740-E31B-443C-AC2B-B6EFF33F7A5C}"/>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310507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E9CE-A8BF-43EA-A2DF-889BAA436F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64DF77-83F5-4199-BC8E-A96C530A1A99}"/>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4" name="Footer Placeholder 3">
            <a:extLst>
              <a:ext uri="{FF2B5EF4-FFF2-40B4-BE49-F238E27FC236}">
                <a16:creationId xmlns:a16="http://schemas.microsoft.com/office/drawing/2014/main" id="{4BD0DC1B-C318-442B-9E70-3C827153BF2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133DB6-3F77-4CA0-9DF6-125BC93E5C2D}"/>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5696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E5DC0-30FF-440D-ADE5-65C8EC4BE7E7}"/>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3" name="Footer Placeholder 2">
            <a:extLst>
              <a:ext uri="{FF2B5EF4-FFF2-40B4-BE49-F238E27FC236}">
                <a16:creationId xmlns:a16="http://schemas.microsoft.com/office/drawing/2014/main" id="{D5732823-72CE-4C48-AAA3-5434E3EF47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25E4CE-E694-4174-92FF-20EF46F56E4A}"/>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197889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FE0C-1EF3-4FF2-82D6-63536B6C3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87CB23-5AA9-415E-9D67-B2903C335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66019-D244-48C3-9A29-745182E75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C7B34-6CD1-415C-956E-10CAE23C9964}"/>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6" name="Footer Placeholder 5">
            <a:extLst>
              <a:ext uri="{FF2B5EF4-FFF2-40B4-BE49-F238E27FC236}">
                <a16:creationId xmlns:a16="http://schemas.microsoft.com/office/drawing/2014/main" id="{6FE657C9-A745-4507-8B92-03D2103939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27CCE2-47EF-4F44-AEDF-D1C873F453BB}"/>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89588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91B0-4801-4246-8CDB-940E096D2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BB71D0-6771-48ED-8847-E4266C259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4207A0-605C-4C85-A691-1D3AB30BD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F507DA-F12C-474D-BF99-EBF1B83D4034}"/>
              </a:ext>
            </a:extLst>
          </p:cNvPr>
          <p:cNvSpPr>
            <a:spLocks noGrp="1"/>
          </p:cNvSpPr>
          <p:nvPr>
            <p:ph type="dt" sz="half" idx="10"/>
          </p:nvPr>
        </p:nvSpPr>
        <p:spPr/>
        <p:txBody>
          <a:bodyPr/>
          <a:lstStyle/>
          <a:p>
            <a:fld id="{8E119D5C-3A82-42D4-8A6B-1CE0BE3606DB}" type="datetimeFigureOut">
              <a:rPr lang="en-US" smtClean="0"/>
              <a:t>11/30/2023</a:t>
            </a:fld>
            <a:endParaRPr lang="en-US" dirty="0"/>
          </a:p>
        </p:txBody>
      </p:sp>
      <p:sp>
        <p:nvSpPr>
          <p:cNvPr id="6" name="Footer Placeholder 5">
            <a:extLst>
              <a:ext uri="{FF2B5EF4-FFF2-40B4-BE49-F238E27FC236}">
                <a16:creationId xmlns:a16="http://schemas.microsoft.com/office/drawing/2014/main" id="{30709C7B-38F7-47BB-920A-C92F460853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09C859-3E12-4754-81A2-B0011A58ECF3}"/>
              </a:ext>
            </a:extLst>
          </p:cNvPr>
          <p:cNvSpPr>
            <a:spLocks noGrp="1"/>
          </p:cNvSpPr>
          <p:nvPr>
            <p:ph type="sldNum" sz="quarter" idx="12"/>
          </p:nvPr>
        </p:nvSpPr>
        <p:spPr/>
        <p:txBody>
          <a:bodyPr/>
          <a:lstStyle/>
          <a:p>
            <a:fld id="{5ECF7470-B3C1-4763-812C-18D5EB8E0AAC}" type="slidenum">
              <a:rPr lang="en-US" smtClean="0"/>
              <a:t>‹#›</a:t>
            </a:fld>
            <a:endParaRPr lang="en-US" dirty="0"/>
          </a:p>
        </p:txBody>
      </p:sp>
    </p:spTree>
    <p:extLst>
      <p:ext uri="{BB962C8B-B14F-4D97-AF65-F5344CB8AC3E}">
        <p14:creationId xmlns:p14="http://schemas.microsoft.com/office/powerpoint/2010/main" val="228637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B6BB0-DEEF-4069-A13C-46BAB4E45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F55777-7960-4DFC-9159-125DEB464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B36E8-B8DB-4BCA-9662-A8C0CA366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19D5C-3A82-42D4-8A6B-1CE0BE3606DB}" type="datetimeFigureOut">
              <a:rPr lang="en-US" smtClean="0"/>
              <a:t>11/30/2023</a:t>
            </a:fld>
            <a:endParaRPr lang="en-US" dirty="0"/>
          </a:p>
        </p:txBody>
      </p:sp>
      <p:sp>
        <p:nvSpPr>
          <p:cNvPr id="5" name="Footer Placeholder 4">
            <a:extLst>
              <a:ext uri="{FF2B5EF4-FFF2-40B4-BE49-F238E27FC236}">
                <a16:creationId xmlns:a16="http://schemas.microsoft.com/office/drawing/2014/main" id="{1382A444-DA05-4EC9-A86B-A44083B97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769D31-82CC-48CE-8966-0393BB2C3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F7470-B3C1-4763-812C-18D5EB8E0AAC}" type="slidenum">
              <a:rPr lang="en-US" smtClean="0"/>
              <a:t>‹#›</a:t>
            </a:fld>
            <a:endParaRPr lang="en-US" dirty="0"/>
          </a:p>
        </p:txBody>
      </p:sp>
    </p:spTree>
    <p:extLst>
      <p:ext uri="{BB962C8B-B14F-4D97-AF65-F5344CB8AC3E}">
        <p14:creationId xmlns:p14="http://schemas.microsoft.com/office/powerpoint/2010/main" val="156790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3.jpe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gunbustersusa.com/"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deterrasystem.com/science-and-research/" TargetMode="External"/><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deterrasystem.com/?utm_source=googleads&amp;utm_medium=paidsearch&amp;utm_campaign=vrde22projectaccelerate" TargetMode="External"/><Relationship Id="rId5" Type="http://schemas.openxmlformats.org/officeDocument/2006/relationships/image" Target="../media/image5.png"/><Relationship Id="rId4" Type="http://schemas.openxmlformats.org/officeDocument/2006/relationships/hyperlink" Target="https://deterrasystem.com/products-for-business/" TargetMode="Externa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4781F77-FD0C-4555-8D92-6748F48D7474}"/>
              </a:ext>
            </a:extLst>
          </p:cNvPr>
          <p:cNvSpPr/>
          <p:nvPr/>
        </p:nvSpPr>
        <p:spPr>
          <a:xfrm>
            <a:off x="0" y="-352"/>
            <a:ext cx="12192000" cy="684093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5E3C8CA-9C84-4D15-8B64-ACE2C80596CC}"/>
              </a:ext>
            </a:extLst>
          </p:cNvPr>
          <p:cNvGrpSpPr/>
          <p:nvPr/>
        </p:nvGrpSpPr>
        <p:grpSpPr>
          <a:xfrm>
            <a:off x="455946" y="-136961"/>
            <a:ext cx="8942054" cy="7384427"/>
            <a:chOff x="325993" y="-589846"/>
            <a:chExt cx="9055584" cy="8045484"/>
          </a:xfrm>
          <a:blipFill>
            <a:blip r:embed="rId2"/>
            <a:stretch>
              <a:fillRect/>
            </a:stretch>
          </a:blipFill>
        </p:grpSpPr>
        <p:sp>
          <p:nvSpPr>
            <p:cNvPr id="3" name="Oval 2">
              <a:extLst>
                <a:ext uri="{FF2B5EF4-FFF2-40B4-BE49-F238E27FC236}">
                  <a16:creationId xmlns:a16="http://schemas.microsoft.com/office/drawing/2014/main" id="{D429FCE4-17D1-46BC-960E-6B61B4A115AA}"/>
                </a:ext>
              </a:extLst>
            </p:cNvPr>
            <p:cNvSpPr/>
            <p:nvPr/>
          </p:nvSpPr>
          <p:spPr>
            <a:xfrm rot="2143285">
              <a:off x="744623" y="-209126"/>
              <a:ext cx="1164669" cy="3987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44CA1AD-D81C-44D7-A7A1-53D9CBDBF183}"/>
                </a:ext>
              </a:extLst>
            </p:cNvPr>
            <p:cNvSpPr/>
            <p:nvPr/>
          </p:nvSpPr>
          <p:spPr>
            <a:xfrm rot="2143285">
              <a:off x="1427447" y="-460197"/>
              <a:ext cx="1164669" cy="58699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8040202-96E8-4FA2-9D5D-62215F8566F6}"/>
                </a:ext>
              </a:extLst>
            </p:cNvPr>
            <p:cNvSpPr/>
            <p:nvPr/>
          </p:nvSpPr>
          <p:spPr>
            <a:xfrm rot="2143285">
              <a:off x="1965966" y="-563065"/>
              <a:ext cx="1164669" cy="77503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F764FE5-C78D-46A1-B69F-5E59B8C1BCCE}"/>
                </a:ext>
              </a:extLst>
            </p:cNvPr>
            <p:cNvSpPr/>
            <p:nvPr/>
          </p:nvSpPr>
          <p:spPr>
            <a:xfrm rot="2143285">
              <a:off x="2984950" y="-589845"/>
              <a:ext cx="1164669" cy="8035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284A716-ED58-4A70-A3FB-B075AAD6AFF1}"/>
                </a:ext>
              </a:extLst>
            </p:cNvPr>
            <p:cNvSpPr/>
            <p:nvPr/>
          </p:nvSpPr>
          <p:spPr>
            <a:xfrm rot="2143285">
              <a:off x="4153988" y="-589846"/>
              <a:ext cx="1164669" cy="8035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D4A6AA0-E34A-438E-9EA2-008091D01840}"/>
                </a:ext>
              </a:extLst>
            </p:cNvPr>
            <p:cNvSpPr/>
            <p:nvPr/>
          </p:nvSpPr>
          <p:spPr>
            <a:xfrm rot="2143285">
              <a:off x="5252303" y="-579437"/>
              <a:ext cx="1164669" cy="8035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8CF57E7-C003-415E-A834-D5E815F9A6EF}"/>
                </a:ext>
              </a:extLst>
            </p:cNvPr>
            <p:cNvSpPr/>
            <p:nvPr/>
          </p:nvSpPr>
          <p:spPr>
            <a:xfrm rot="2143285">
              <a:off x="6003721" y="1076866"/>
              <a:ext cx="1164669" cy="58699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99E9D63-2787-451F-92EF-8948A4F9574A}"/>
                </a:ext>
              </a:extLst>
            </p:cNvPr>
            <p:cNvSpPr/>
            <p:nvPr/>
          </p:nvSpPr>
          <p:spPr>
            <a:xfrm rot="2143285">
              <a:off x="6649758" y="2505194"/>
              <a:ext cx="1164669" cy="3987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6C028E0-4904-49F0-9032-7306CBBB4BE1}"/>
                </a:ext>
              </a:extLst>
            </p:cNvPr>
            <p:cNvSpPr/>
            <p:nvPr/>
          </p:nvSpPr>
          <p:spPr>
            <a:xfrm rot="2143285">
              <a:off x="7521541" y="3363531"/>
              <a:ext cx="1164669" cy="2877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FBDECAC-8182-478E-A71A-AF391DE5E5D6}"/>
                </a:ext>
              </a:extLst>
            </p:cNvPr>
            <p:cNvSpPr/>
            <p:nvPr/>
          </p:nvSpPr>
          <p:spPr>
            <a:xfrm rot="2143285">
              <a:off x="8351100" y="4148961"/>
              <a:ext cx="1030477" cy="19927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2855683-81F5-4DD6-9EDB-3B6578ADE791}"/>
                </a:ext>
              </a:extLst>
            </p:cNvPr>
            <p:cNvSpPr/>
            <p:nvPr/>
          </p:nvSpPr>
          <p:spPr>
            <a:xfrm rot="2143285">
              <a:off x="325993" y="120780"/>
              <a:ext cx="1004714" cy="19927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B530D0FD-CB71-4D0E-9C5F-B139DAF3F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29" y="1017180"/>
            <a:ext cx="2569938" cy="2376710"/>
          </a:xfrm>
          <a:prstGeom prst="rect">
            <a:avLst/>
          </a:prstGeom>
        </p:spPr>
      </p:pic>
      <p:pic>
        <p:nvPicPr>
          <p:cNvPr id="22" name="Picture 21">
            <a:extLst>
              <a:ext uri="{FF2B5EF4-FFF2-40B4-BE49-F238E27FC236}">
                <a16:creationId xmlns:a16="http://schemas.microsoft.com/office/drawing/2014/main" id="{F55C039B-2EEA-49AC-ABFF-215368EA4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1941" y="133024"/>
            <a:ext cx="3188597" cy="2659580"/>
          </a:xfrm>
          <a:prstGeom prst="ellipse">
            <a:avLst/>
          </a:prstGeom>
          <a:ln>
            <a:noFill/>
          </a:ln>
          <a:effectLst>
            <a:softEdge rad="112500"/>
          </a:effectLst>
        </p:spPr>
      </p:pic>
      <p:sp>
        <p:nvSpPr>
          <p:cNvPr id="2" name="Rectangle 1">
            <a:extLst>
              <a:ext uri="{FF2B5EF4-FFF2-40B4-BE49-F238E27FC236}">
                <a16:creationId xmlns:a16="http://schemas.microsoft.com/office/drawing/2014/main" id="{E2B846AA-89DF-4398-B75F-7BF7E22425CF}"/>
              </a:ext>
            </a:extLst>
          </p:cNvPr>
          <p:cNvSpPr/>
          <p:nvPr/>
        </p:nvSpPr>
        <p:spPr>
          <a:xfrm>
            <a:off x="8829271" y="2888755"/>
            <a:ext cx="2886849"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lumMod val="75000"/>
                  </a:schemeClr>
                </a:solidFill>
                <a:latin typeface="Baskerville Old Face" panose="02020602080505020303" pitchFamily="18" charset="0"/>
              </a:rPr>
              <a:t>Meeting</a:t>
            </a:r>
            <a:br>
              <a:rPr lang="en-US" sz="4000" b="1" dirty="0">
                <a:ln/>
                <a:solidFill>
                  <a:schemeClr val="accent4">
                    <a:lumMod val="75000"/>
                  </a:schemeClr>
                </a:solidFill>
                <a:latin typeface="Baskerville Old Face" panose="02020602080505020303" pitchFamily="18" charset="0"/>
              </a:rPr>
            </a:br>
            <a:r>
              <a:rPr lang="en-US" sz="4000" b="1" dirty="0">
                <a:ln/>
                <a:solidFill>
                  <a:schemeClr val="accent4">
                    <a:lumMod val="75000"/>
                  </a:schemeClr>
                </a:solidFill>
                <a:latin typeface="Baskerville Old Face" panose="02020602080505020303" pitchFamily="18" charset="0"/>
              </a:rPr>
              <a:t>11-30-2023</a:t>
            </a:r>
          </a:p>
        </p:txBody>
      </p:sp>
    </p:spTree>
    <p:extLst>
      <p:ext uri="{BB962C8B-B14F-4D97-AF65-F5344CB8AC3E}">
        <p14:creationId xmlns:p14="http://schemas.microsoft.com/office/powerpoint/2010/main" val="10657227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12" name="Rectangle 11">
            <a:extLst>
              <a:ext uri="{FF2B5EF4-FFF2-40B4-BE49-F238E27FC236}">
                <a16:creationId xmlns:a16="http://schemas.microsoft.com/office/drawing/2014/main" id="{45C6B052-C236-4BE2-8D22-217F3D960EC1}"/>
              </a:ext>
            </a:extLst>
          </p:cNvPr>
          <p:cNvSpPr/>
          <p:nvPr/>
        </p:nvSpPr>
        <p:spPr>
          <a:xfrm>
            <a:off x="296309" y="153740"/>
            <a:ext cx="4963218"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dirty="0">
                <a:ln/>
                <a:solidFill>
                  <a:srgbClr val="002060"/>
                </a:solidFill>
                <a:latin typeface="Baskerville Old Face" panose="02020602080505020303" pitchFamily="18" charset="0"/>
              </a:rPr>
              <a:t>Program Manager Update</a:t>
            </a:r>
            <a:endParaRPr lang="en-US" sz="3600" b="1" cap="none" spc="0" dirty="0">
              <a:ln/>
              <a:solidFill>
                <a:srgbClr val="002060"/>
              </a:solidFill>
              <a:effectLst/>
              <a:latin typeface="Baskerville Old Face" panose="02020602080505020303" pitchFamily="18" charset="0"/>
            </a:endParaRPr>
          </a:p>
        </p:txBody>
      </p:sp>
      <p:pic>
        <p:nvPicPr>
          <p:cNvPr id="13" name="Picture 12">
            <a:extLst>
              <a:ext uri="{FF2B5EF4-FFF2-40B4-BE49-F238E27FC236}">
                <a16:creationId xmlns:a16="http://schemas.microsoft.com/office/drawing/2014/main" id="{35FAA6BD-E9CF-45CD-BAE2-3C3E0300A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346" y="0"/>
            <a:ext cx="1880654" cy="1569660"/>
          </a:xfrm>
          <a:prstGeom prst="rect">
            <a:avLst/>
          </a:prstGeom>
        </p:spPr>
      </p:pic>
      <p:sp>
        <p:nvSpPr>
          <p:cNvPr id="9" name="Rectangle 8">
            <a:extLst>
              <a:ext uri="{FF2B5EF4-FFF2-40B4-BE49-F238E27FC236}">
                <a16:creationId xmlns:a16="http://schemas.microsoft.com/office/drawing/2014/main" id="{B4FEC5B6-EBEB-44FB-9D1C-1829F39936E4}"/>
              </a:ext>
            </a:extLst>
          </p:cNvPr>
          <p:cNvSpPr/>
          <p:nvPr/>
        </p:nvSpPr>
        <p:spPr>
          <a:xfrm>
            <a:off x="68790" y="1103427"/>
            <a:ext cx="5775121"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rgbClr val="0070C0"/>
                </a:solidFill>
                <a:effectLst/>
                <a:latin typeface="Baskerville Old Face" panose="02020602080505020303" pitchFamily="18" charset="0"/>
              </a:rPr>
              <a:t>Coming early 2024</a:t>
            </a:r>
          </a:p>
          <a:p>
            <a:pPr algn="ctr"/>
            <a:r>
              <a:rPr lang="en-US" sz="2400" b="1" dirty="0">
                <a:ln/>
                <a:latin typeface="Baskerville Old Face" panose="02020602080505020303" pitchFamily="18" charset="0"/>
              </a:rPr>
              <a:t>File Construction Guidance Tracker</a:t>
            </a:r>
            <a:endParaRPr lang="en-US" sz="2400" b="1" cap="none" spc="0" dirty="0">
              <a:ln/>
              <a:effectLst/>
              <a:latin typeface="Baskerville Old Face" panose="02020602080505020303" pitchFamily="18" charset="0"/>
            </a:endParaRPr>
          </a:p>
        </p:txBody>
      </p:sp>
      <p:sp>
        <p:nvSpPr>
          <p:cNvPr id="3" name="Rectangle 2">
            <a:extLst>
              <a:ext uri="{FF2B5EF4-FFF2-40B4-BE49-F238E27FC236}">
                <a16:creationId xmlns:a16="http://schemas.microsoft.com/office/drawing/2014/main" id="{88A0C4C2-DEDB-4FBD-9530-6B8391A2C4E2}"/>
              </a:ext>
            </a:extLst>
          </p:cNvPr>
          <p:cNvSpPr/>
          <p:nvPr/>
        </p:nvSpPr>
        <p:spPr>
          <a:xfrm>
            <a:off x="308047" y="2264785"/>
            <a:ext cx="6096000" cy="2862322"/>
          </a:xfrm>
          <a:prstGeom prst="rect">
            <a:avLst/>
          </a:prstGeom>
        </p:spPr>
        <p:txBody>
          <a:bodyPr>
            <a:spAutoFit/>
          </a:bodyPr>
          <a:lstStyle/>
          <a:p>
            <a:pPr algn="just"/>
            <a:r>
              <a:rPr lang="en-US" i="1" dirty="0">
                <a:latin typeface="Calibri" panose="020F0502020204030204" pitchFamily="34" charset="0"/>
                <a:ea typeface="Calibri" panose="020F0502020204030204" pitchFamily="34" charset="0"/>
              </a:rPr>
              <a:t>The proof tracker has been extremely helpful especially with having no accreditation experience. When I have the time I use it extensively and have use it to make lists for certain positions/officers based on their roles here. I would assume that during the reaccreditation cycle how you have them designated by which ones for which year will also help out immensely. Thank you for putting this together and letting me be a guinea pig for it!</a:t>
            </a:r>
          </a:p>
          <a:p>
            <a:pPr algn="just"/>
            <a:r>
              <a:rPr lang="en-US" b="1" i="1" dirty="0">
                <a:solidFill>
                  <a:srgbClr val="0000FF"/>
                </a:solidFill>
                <a:latin typeface="Calibri" panose="020F0502020204030204" pitchFamily="34" charset="0"/>
                <a:ea typeface="Calibri" panose="020F0502020204030204" pitchFamily="34" charset="0"/>
              </a:rPr>
              <a:t>Sergeant Nick </a:t>
            </a:r>
            <a:r>
              <a:rPr lang="en-US" b="1" i="1" dirty="0" err="1">
                <a:solidFill>
                  <a:srgbClr val="0000FF"/>
                </a:solidFill>
                <a:latin typeface="Calibri" panose="020F0502020204030204" pitchFamily="34" charset="0"/>
                <a:ea typeface="Calibri" panose="020F0502020204030204" pitchFamily="34" charset="0"/>
              </a:rPr>
              <a:t>Weiler</a:t>
            </a:r>
            <a:endParaRPr lang="en-US" b="1" i="1" dirty="0">
              <a:solidFill>
                <a:srgbClr val="0000FF"/>
              </a:solidFill>
              <a:latin typeface="Calibri" panose="020F0502020204030204" pitchFamily="34" charset="0"/>
              <a:ea typeface="Calibri" panose="020F0502020204030204" pitchFamily="34" charset="0"/>
            </a:endParaRPr>
          </a:p>
          <a:p>
            <a:pPr algn="just"/>
            <a:r>
              <a:rPr lang="en-US" b="1" i="1" dirty="0">
                <a:solidFill>
                  <a:srgbClr val="0000FF"/>
                </a:solidFill>
                <a:latin typeface="Calibri" panose="020F0502020204030204" pitchFamily="34" charset="0"/>
                <a:ea typeface="Calibri" panose="020F0502020204030204" pitchFamily="34" charset="0"/>
              </a:rPr>
              <a:t>Merriam Police Department</a:t>
            </a:r>
          </a:p>
        </p:txBody>
      </p:sp>
      <p:pic>
        <p:nvPicPr>
          <p:cNvPr id="7" name="Picture 6">
            <a:extLst>
              <a:ext uri="{FF2B5EF4-FFF2-40B4-BE49-F238E27FC236}">
                <a16:creationId xmlns:a16="http://schemas.microsoft.com/office/drawing/2014/main" id="{951F86AD-EA03-44E8-8638-984D6A5E0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004" y="1918308"/>
            <a:ext cx="2368739" cy="2844593"/>
          </a:xfrm>
          <a:prstGeom prst="rect">
            <a:avLst/>
          </a:prstGeom>
        </p:spPr>
      </p:pic>
    </p:spTree>
    <p:extLst>
      <p:ext uri="{BB962C8B-B14F-4D97-AF65-F5344CB8AC3E}">
        <p14:creationId xmlns:p14="http://schemas.microsoft.com/office/powerpoint/2010/main" val="8886902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48338"/>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27000" y="1184949"/>
            <a:ext cx="12132731" cy="224676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Blip>
                <a:blip r:embed="rId2"/>
              </a:buBlip>
            </a:pPr>
            <a:r>
              <a:rPr lang="en-US" sz="2800" b="1" u="sng" dirty="0">
                <a:ln/>
                <a:latin typeface="Baskerville Old Face" panose="02020602080505020303" pitchFamily="18" charset="0"/>
              </a:rPr>
              <a:t>Updates</a:t>
            </a:r>
            <a:r>
              <a:rPr lang="en-US" sz="2800" b="1" dirty="0">
                <a:ln/>
                <a:latin typeface="Baskerville Old Face" panose="02020602080505020303" pitchFamily="18" charset="0"/>
              </a:rPr>
              <a:t>: </a:t>
            </a:r>
          </a:p>
          <a:p>
            <a:pPr marL="914400" lvl="1" indent="-457200">
              <a:buFont typeface="Wingdings" panose="05000000000000000000" pitchFamily="2" charset="2"/>
              <a:buChar char="Ø"/>
            </a:pPr>
            <a:r>
              <a:rPr lang="en-US" sz="2800" b="1" dirty="0">
                <a:ln/>
                <a:latin typeface="Baskerville Old Face" panose="02020602080505020303" pitchFamily="18" charset="0"/>
              </a:rPr>
              <a:t>55 Agencies enrolled, 40 Interested.</a:t>
            </a:r>
          </a:p>
          <a:p>
            <a:pPr marL="914400" lvl="1" indent="-457200">
              <a:buFont typeface="Wingdings" panose="05000000000000000000" pitchFamily="2" charset="2"/>
              <a:buChar char="Ø"/>
            </a:pPr>
            <a:r>
              <a:rPr lang="en-US" sz="2800" b="1" dirty="0">
                <a:ln/>
                <a:latin typeface="Baskerville Old Face" panose="02020602080505020303" pitchFamily="18" charset="0"/>
              </a:rPr>
              <a:t>38 Agency visits conducted in 2023.</a:t>
            </a:r>
          </a:p>
          <a:p>
            <a:pPr marL="914400" lvl="1" indent="-457200">
              <a:buFont typeface="Wingdings" panose="05000000000000000000" pitchFamily="2" charset="2"/>
              <a:buChar char="Ø"/>
            </a:pPr>
            <a:r>
              <a:rPr lang="en-US" sz="2800" b="1" dirty="0">
                <a:ln/>
                <a:latin typeface="Baskerville Old Face" panose="02020602080505020303" pitchFamily="18" charset="0"/>
              </a:rPr>
              <a:t>11 Agency have stated they will be ready for their on-site in 2024!</a:t>
            </a:r>
          </a:p>
          <a:p>
            <a:pPr marL="514350" indent="-514350">
              <a:buBlip>
                <a:blip r:embed="rId2"/>
              </a:buBlip>
            </a:pPr>
            <a:endParaRPr lang="en-US" sz="2800" b="1" u="sng" dirty="0">
              <a:ln/>
              <a:latin typeface="Baskerville Old Face" panose="02020602080505020303" pitchFamily="18" charset="0"/>
            </a:endParaRPr>
          </a:p>
        </p:txBody>
      </p:sp>
      <p:pic>
        <p:nvPicPr>
          <p:cNvPr id="12" name="Picture 11">
            <a:extLst>
              <a:ext uri="{FF2B5EF4-FFF2-40B4-BE49-F238E27FC236}">
                <a16:creationId xmlns:a16="http://schemas.microsoft.com/office/drawing/2014/main" id="{C409386D-ABC1-45FA-80FF-25D7010EF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346" y="0"/>
            <a:ext cx="1880654" cy="1569660"/>
          </a:xfrm>
          <a:prstGeom prst="rect">
            <a:avLst/>
          </a:prstGeom>
        </p:spPr>
      </p:pic>
      <p:sp>
        <p:nvSpPr>
          <p:cNvPr id="9" name="Rectangle 8">
            <a:extLst>
              <a:ext uri="{FF2B5EF4-FFF2-40B4-BE49-F238E27FC236}">
                <a16:creationId xmlns:a16="http://schemas.microsoft.com/office/drawing/2014/main" id="{3BBD9EA3-5BDE-467A-80E5-BF89E079D89B}"/>
              </a:ext>
            </a:extLst>
          </p:cNvPr>
          <p:cNvSpPr/>
          <p:nvPr/>
        </p:nvSpPr>
        <p:spPr>
          <a:xfrm>
            <a:off x="296309" y="153740"/>
            <a:ext cx="4963218"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dirty="0">
                <a:ln/>
                <a:solidFill>
                  <a:srgbClr val="002060"/>
                </a:solidFill>
                <a:latin typeface="Baskerville Old Face" panose="02020602080505020303" pitchFamily="18" charset="0"/>
              </a:rPr>
              <a:t>Program Manager Update</a:t>
            </a:r>
            <a:endParaRPr lang="en-US" sz="3600" b="1" cap="none" spc="0" dirty="0">
              <a:ln/>
              <a:solidFill>
                <a:srgbClr val="002060"/>
              </a:solidFill>
              <a:effectLst/>
              <a:latin typeface="Baskerville Old Face" panose="02020602080505020303" pitchFamily="18" charset="0"/>
            </a:endParaRPr>
          </a:p>
        </p:txBody>
      </p:sp>
    </p:spTree>
    <p:extLst>
      <p:ext uri="{BB962C8B-B14F-4D97-AF65-F5344CB8AC3E}">
        <p14:creationId xmlns:p14="http://schemas.microsoft.com/office/powerpoint/2010/main" val="19332517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140522" y="973568"/>
            <a:ext cx="11198038" cy="39703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u="sng" dirty="0">
                <a:ln/>
                <a:highlight>
                  <a:srgbClr val="FFFF00"/>
                </a:highlight>
                <a:latin typeface="Baskerville Old Face" panose="02020602080505020303" pitchFamily="18" charset="0"/>
              </a:rPr>
              <a:t>NEW AGENCIES</a:t>
            </a:r>
            <a:endParaRPr lang="en-US" sz="2800" b="1" dirty="0">
              <a:ln/>
              <a:highlight>
                <a:srgbClr val="FFFF00"/>
              </a:highlight>
              <a:latin typeface="Baskerville Old Face" panose="02020602080505020303" pitchFamily="18" charset="0"/>
            </a:endParaRPr>
          </a:p>
          <a:p>
            <a:pPr marL="457200" indent="-457200">
              <a:buBlip>
                <a:blip r:embed="rId3"/>
              </a:buBlip>
            </a:pPr>
            <a:r>
              <a:rPr lang="en-US" sz="3200" b="1" cap="none" spc="0" dirty="0">
                <a:ln/>
                <a:effectLst/>
                <a:latin typeface="Baskerville Old Face" panose="02020602080505020303" pitchFamily="18" charset="0"/>
              </a:rPr>
              <a:t>Linn County Sheriff’s Office </a:t>
            </a:r>
            <a:r>
              <a:rPr lang="en-US" sz="2400" b="1" i="1" cap="none" spc="0" dirty="0">
                <a:ln/>
                <a:effectLst/>
                <a:latin typeface="Baskerville Old Face" panose="02020602080505020303" pitchFamily="18" charset="0"/>
              </a:rPr>
              <a:t>[AM Vin Inspector Doug Barlet]</a:t>
            </a:r>
          </a:p>
          <a:p>
            <a:pPr marL="457200" indent="-457200">
              <a:buBlip>
                <a:blip r:embed="rId4"/>
              </a:buBlip>
            </a:pPr>
            <a:r>
              <a:rPr lang="en-US" sz="3200" b="1" dirty="0">
                <a:ln/>
                <a:latin typeface="Baskerville Old Face" panose="02020602080505020303" pitchFamily="18" charset="0"/>
              </a:rPr>
              <a:t>Hays Police Department </a:t>
            </a:r>
            <a:r>
              <a:rPr lang="en-US" sz="2400" b="1" i="1" dirty="0">
                <a:ln/>
                <a:latin typeface="Baskerville Old Face" panose="02020602080505020303" pitchFamily="18" charset="0"/>
              </a:rPr>
              <a:t>[AM Lt. Tim Greenwood]</a:t>
            </a:r>
          </a:p>
          <a:p>
            <a:pPr marL="457200" indent="-457200">
              <a:buBlip>
                <a:blip r:embed="rId5"/>
              </a:buBlip>
            </a:pPr>
            <a:r>
              <a:rPr lang="en-US" sz="3200" b="1" cap="none" spc="0" dirty="0">
                <a:ln/>
                <a:effectLst/>
                <a:latin typeface="Baskerville Old Face" panose="02020602080505020303" pitchFamily="18" charset="0"/>
              </a:rPr>
              <a:t>WaKeeney Police Department </a:t>
            </a:r>
            <a:r>
              <a:rPr lang="en-US" sz="2400" b="1" i="1" cap="none" spc="0" dirty="0">
                <a:ln/>
                <a:effectLst/>
                <a:latin typeface="Baskerville Old Face" panose="02020602080505020303" pitchFamily="18" charset="0"/>
              </a:rPr>
              <a:t>[AM Ofc. Earnest O’Banion</a:t>
            </a:r>
            <a:r>
              <a:rPr lang="en-US" sz="2400" b="1" i="1" dirty="0">
                <a:ln/>
                <a:latin typeface="Baskerville Old Face" panose="02020602080505020303" pitchFamily="18" charset="0"/>
              </a:rPr>
              <a:t>]</a:t>
            </a:r>
            <a:endParaRPr lang="en-US" sz="2400" b="1" i="1" cap="none" spc="0" dirty="0">
              <a:ln/>
              <a:effectLst/>
              <a:latin typeface="Baskerville Old Face" panose="02020602080505020303" pitchFamily="18" charset="0"/>
            </a:endParaRPr>
          </a:p>
          <a:p>
            <a:pPr marL="457200" indent="-457200">
              <a:buBlip>
                <a:blip r:embed="rId6"/>
              </a:buBlip>
            </a:pPr>
            <a:r>
              <a:rPr lang="en-US" sz="3200" b="1" dirty="0">
                <a:ln/>
                <a:latin typeface="Baskerville Old Face" panose="02020602080505020303" pitchFamily="18" charset="0"/>
              </a:rPr>
              <a:t>Johnson County Sheriff’s Office </a:t>
            </a:r>
            <a:r>
              <a:rPr lang="en-US" sz="2400" b="1" i="1" dirty="0">
                <a:ln/>
                <a:latin typeface="Baskerville Old Face" panose="02020602080505020303" pitchFamily="18" charset="0"/>
              </a:rPr>
              <a:t>[Capt. Douglas Wade]</a:t>
            </a:r>
          </a:p>
          <a:p>
            <a:pPr marL="457200" indent="-457200">
              <a:buBlip>
                <a:blip r:embed="rId7"/>
              </a:buBlip>
            </a:pPr>
            <a:r>
              <a:rPr lang="en-US" sz="3200" b="1" cap="none" spc="0" dirty="0">
                <a:ln/>
                <a:effectLst/>
                <a:latin typeface="Baskerville Old Face" panose="02020602080505020303" pitchFamily="18" charset="0"/>
              </a:rPr>
              <a:t>Bel Aire Police Department </a:t>
            </a:r>
            <a:r>
              <a:rPr lang="en-US" sz="2400" b="1" i="1" cap="none" spc="0" dirty="0">
                <a:ln/>
                <a:effectLst/>
                <a:latin typeface="Baskerville Old Face" panose="02020602080505020303" pitchFamily="18" charset="0"/>
              </a:rPr>
              <a:t>[Lt. Robey Foxx]</a:t>
            </a:r>
          </a:p>
          <a:p>
            <a:pPr marL="457200" indent="-457200">
              <a:buBlip>
                <a:blip r:embed="rId8"/>
              </a:buBlip>
            </a:pPr>
            <a:r>
              <a:rPr lang="en-US" sz="3200" b="1" dirty="0">
                <a:ln/>
                <a:latin typeface="Baskerville Old Face" panose="02020602080505020303" pitchFamily="18" charset="0"/>
              </a:rPr>
              <a:t>Yates Center Police Department </a:t>
            </a:r>
            <a:r>
              <a:rPr lang="en-US" sz="2400" b="1" i="1" dirty="0">
                <a:ln/>
                <a:latin typeface="Baskerville Old Face" panose="02020602080505020303" pitchFamily="18" charset="0"/>
              </a:rPr>
              <a:t>[Asst. Chief Vinson C. Baker]</a:t>
            </a:r>
          </a:p>
          <a:p>
            <a:pPr marL="457200" indent="-457200">
              <a:buBlip>
                <a:blip r:embed="rId9"/>
              </a:buBlip>
            </a:pPr>
            <a:r>
              <a:rPr lang="en-US" sz="3200" b="1" cap="none" spc="0" dirty="0">
                <a:ln/>
                <a:effectLst/>
                <a:latin typeface="Baskerville Old Face" panose="02020602080505020303" pitchFamily="18" charset="0"/>
              </a:rPr>
              <a:t>El Dorado Police Department</a:t>
            </a:r>
            <a:r>
              <a:rPr lang="en-US" sz="2800" b="1" cap="none" spc="0" dirty="0">
                <a:ln/>
                <a:effectLst/>
                <a:latin typeface="Baskerville Old Face" panose="02020602080505020303" pitchFamily="18" charset="0"/>
              </a:rPr>
              <a:t> </a:t>
            </a:r>
            <a:r>
              <a:rPr lang="en-US" sz="2400" b="1" i="1" cap="none" spc="0" dirty="0">
                <a:ln/>
                <a:effectLst/>
                <a:latin typeface="Baskerville Old Face" panose="02020602080505020303" pitchFamily="18" charset="0"/>
              </a:rPr>
              <a:t>[AM Deputy Chief Jeff Murphy]</a:t>
            </a:r>
          </a:p>
        </p:txBody>
      </p:sp>
      <p:sp>
        <p:nvSpPr>
          <p:cNvPr id="12" name="Rectangle 11">
            <a:extLst>
              <a:ext uri="{FF2B5EF4-FFF2-40B4-BE49-F238E27FC236}">
                <a16:creationId xmlns:a16="http://schemas.microsoft.com/office/drawing/2014/main" id="{45C6B052-C236-4BE2-8D22-217F3D960EC1}"/>
              </a:ext>
            </a:extLst>
          </p:cNvPr>
          <p:cNvSpPr/>
          <p:nvPr/>
        </p:nvSpPr>
        <p:spPr>
          <a:xfrm>
            <a:off x="296309" y="153740"/>
            <a:ext cx="4963218"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dirty="0">
                <a:ln/>
                <a:solidFill>
                  <a:srgbClr val="002060"/>
                </a:solidFill>
                <a:latin typeface="Baskerville Old Face" panose="02020602080505020303" pitchFamily="18" charset="0"/>
              </a:rPr>
              <a:t>Program Manager Update</a:t>
            </a:r>
            <a:endParaRPr lang="en-US" sz="3600" b="1" cap="none" spc="0" dirty="0">
              <a:ln/>
              <a:solidFill>
                <a:srgbClr val="002060"/>
              </a:solidFill>
              <a:effectLst/>
              <a:latin typeface="Baskerville Old Face" panose="02020602080505020303" pitchFamily="18" charset="0"/>
            </a:endParaRPr>
          </a:p>
        </p:txBody>
      </p:sp>
      <p:pic>
        <p:nvPicPr>
          <p:cNvPr id="13" name="Picture 12">
            <a:extLst>
              <a:ext uri="{FF2B5EF4-FFF2-40B4-BE49-F238E27FC236}">
                <a16:creationId xmlns:a16="http://schemas.microsoft.com/office/drawing/2014/main" id="{35FAA6BD-E9CF-45CD-BAE2-3C3E0300AF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11346" y="0"/>
            <a:ext cx="1880654" cy="1569660"/>
          </a:xfrm>
          <a:prstGeom prst="rect">
            <a:avLst/>
          </a:prstGeom>
        </p:spPr>
      </p:pic>
      <p:pic>
        <p:nvPicPr>
          <p:cNvPr id="1026" name="Picture 2" descr="Cute Welcome Gif Aesthetic - docemoreena">
            <a:extLst>
              <a:ext uri="{FF2B5EF4-FFF2-40B4-BE49-F238E27FC236}">
                <a16:creationId xmlns:a16="http://schemas.microsoft.com/office/drawing/2014/main" id="{F9C0A316-2351-4AE2-8E83-AD0AFDD7F9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9541" y="228571"/>
            <a:ext cx="3429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3677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296309" y="1430112"/>
            <a:ext cx="11325645" cy="163121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US" sz="2800" dirty="0">
                <a:latin typeface="Baskerville Old Face" panose="02020602080505020303" pitchFamily="18" charset="0"/>
              </a:rPr>
              <a:t>GunBusters provides free firearms destruction for law enforcement agencies.</a:t>
            </a:r>
          </a:p>
          <a:p>
            <a:pPr algn="just"/>
            <a:endParaRPr lang="en-US" dirty="0">
              <a:latin typeface="Baskerville Old Face" panose="02020602080505020303" pitchFamily="18" charset="0"/>
            </a:endParaRPr>
          </a:p>
          <a:p>
            <a:pPr algn="just"/>
            <a:r>
              <a:rPr lang="en-US" dirty="0">
                <a:latin typeface="Baskerville Old Face" panose="02020602080505020303" pitchFamily="18" charset="0"/>
              </a:rPr>
              <a:t>GunBusters is the industry leader for firearms destruction. We provide a SAFE, SIMPLE and SECURE firearms destruction program </a:t>
            </a:r>
            <a:r>
              <a:rPr lang="en-US" b="1" dirty="0">
                <a:latin typeface="Baskerville Old Face" panose="02020602080505020303" pitchFamily="18" charset="0"/>
              </a:rPr>
              <a:t>FREE OF CHARGE</a:t>
            </a:r>
            <a:r>
              <a:rPr lang="en-US" dirty="0">
                <a:latin typeface="Baskerville Old Face" panose="02020602080505020303" pitchFamily="18" charset="0"/>
              </a:rPr>
              <a:t> for law enforcement agencies. Our patented process includes a video package allowing the agency to verify the actual destruction of each individual firearm.</a:t>
            </a:r>
            <a:endParaRPr lang="en-US" sz="2000" b="1" cap="none" spc="0" dirty="0">
              <a:ln/>
              <a:effectLst/>
              <a:latin typeface="Baskerville Old Face" panose="02020602080505020303" pitchFamily="18" charset="0"/>
            </a:endParaRPr>
          </a:p>
        </p:txBody>
      </p:sp>
      <p:sp>
        <p:nvSpPr>
          <p:cNvPr id="12" name="Rectangle 11">
            <a:extLst>
              <a:ext uri="{FF2B5EF4-FFF2-40B4-BE49-F238E27FC236}">
                <a16:creationId xmlns:a16="http://schemas.microsoft.com/office/drawing/2014/main" id="{45C6B052-C236-4BE2-8D22-217F3D960EC1}"/>
              </a:ext>
            </a:extLst>
          </p:cNvPr>
          <p:cNvSpPr/>
          <p:nvPr/>
        </p:nvSpPr>
        <p:spPr>
          <a:xfrm>
            <a:off x="296309" y="153740"/>
            <a:ext cx="302839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dirty="0">
                <a:ln/>
                <a:solidFill>
                  <a:srgbClr val="002060"/>
                </a:solidFill>
                <a:latin typeface="Baskerville Old Face" panose="02020602080505020303" pitchFamily="18" charset="0"/>
              </a:rPr>
              <a:t>Agency Sharing</a:t>
            </a:r>
            <a:endParaRPr lang="en-US" sz="3600" b="1" cap="none" spc="0" dirty="0">
              <a:ln/>
              <a:solidFill>
                <a:srgbClr val="002060"/>
              </a:solidFill>
              <a:effectLst/>
              <a:latin typeface="Baskerville Old Face" panose="02020602080505020303" pitchFamily="18" charset="0"/>
            </a:endParaRPr>
          </a:p>
        </p:txBody>
      </p:sp>
      <p:pic>
        <p:nvPicPr>
          <p:cNvPr id="13" name="Picture 12">
            <a:extLst>
              <a:ext uri="{FF2B5EF4-FFF2-40B4-BE49-F238E27FC236}">
                <a16:creationId xmlns:a16="http://schemas.microsoft.com/office/drawing/2014/main" id="{35FAA6BD-E9CF-45CD-BAE2-3C3E0300A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346" y="0"/>
            <a:ext cx="1880654" cy="1569660"/>
          </a:xfrm>
          <a:prstGeom prst="rect">
            <a:avLst/>
          </a:prstGeom>
        </p:spPr>
      </p:pic>
      <p:pic>
        <p:nvPicPr>
          <p:cNvPr id="6" name="Picture 5">
            <a:extLst>
              <a:ext uri="{FF2B5EF4-FFF2-40B4-BE49-F238E27FC236}">
                <a16:creationId xmlns:a16="http://schemas.microsoft.com/office/drawing/2014/main" id="{419D9579-0F88-41CE-A271-47B4D6C1D48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72065" y="0"/>
            <a:ext cx="4027335" cy="1124008"/>
          </a:xfrm>
          <a:prstGeom prst="rect">
            <a:avLst/>
          </a:prstGeom>
        </p:spPr>
      </p:pic>
      <p:sp>
        <p:nvSpPr>
          <p:cNvPr id="14" name="Rectangle 13">
            <a:extLst>
              <a:ext uri="{FF2B5EF4-FFF2-40B4-BE49-F238E27FC236}">
                <a16:creationId xmlns:a16="http://schemas.microsoft.com/office/drawing/2014/main" id="{984501B5-10C1-45ED-95A0-9FAD99C29142}"/>
              </a:ext>
            </a:extLst>
          </p:cNvPr>
          <p:cNvSpPr/>
          <p:nvPr/>
        </p:nvSpPr>
        <p:spPr>
          <a:xfrm>
            <a:off x="164697" y="3113082"/>
            <a:ext cx="3197055" cy="2031325"/>
          </a:xfrm>
          <a:prstGeom prst="rect">
            <a:avLst/>
          </a:prstGeom>
          <a:solidFill>
            <a:schemeClr val="tx2">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u="sng" dirty="0">
                <a:latin typeface="Baskerville Old Face" panose="02020602080505020303" pitchFamily="18" charset="0"/>
              </a:rPr>
              <a:t>On-Site Pickup</a:t>
            </a:r>
            <a:br>
              <a:rPr lang="en-US" b="1" u="sng" dirty="0">
                <a:latin typeface="Baskerville Old Face" panose="02020602080505020303" pitchFamily="18" charset="0"/>
              </a:rPr>
            </a:br>
            <a:r>
              <a:rPr lang="en-US" dirty="0">
                <a:latin typeface="Baskerville Old Face" panose="02020602080505020303" pitchFamily="18" charset="0"/>
              </a:rPr>
              <a:t>The GunBusters team will pick up the firearms from your agency and do an on-site audit to verify serial numbers. This process ensures accuracy through every step of the process.</a:t>
            </a:r>
            <a:endParaRPr lang="en-US" sz="2000" b="1" cap="none" spc="0" dirty="0">
              <a:ln/>
              <a:effectLst/>
              <a:latin typeface="Baskerville Old Face" panose="02020602080505020303" pitchFamily="18" charset="0"/>
            </a:endParaRPr>
          </a:p>
        </p:txBody>
      </p:sp>
      <p:sp>
        <p:nvSpPr>
          <p:cNvPr id="15" name="Rectangle 14">
            <a:extLst>
              <a:ext uri="{FF2B5EF4-FFF2-40B4-BE49-F238E27FC236}">
                <a16:creationId xmlns:a16="http://schemas.microsoft.com/office/drawing/2014/main" id="{159F7540-DC28-48A3-B6AA-2ADA84B55E82}"/>
              </a:ext>
            </a:extLst>
          </p:cNvPr>
          <p:cNvSpPr/>
          <p:nvPr/>
        </p:nvSpPr>
        <p:spPr>
          <a:xfrm>
            <a:off x="3501155" y="3113082"/>
            <a:ext cx="3588652" cy="2031325"/>
          </a:xfrm>
          <a:prstGeom prst="rect">
            <a:avLst/>
          </a:prstGeom>
          <a:solidFill>
            <a:schemeClr val="tx2">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u="sng" dirty="0">
                <a:latin typeface="Baskerville Old Face" panose="02020602080505020303" pitchFamily="18" charset="0"/>
              </a:rPr>
              <a:t>Destruction</a:t>
            </a:r>
            <a:br>
              <a:rPr lang="en-US" b="1" u="sng" dirty="0">
                <a:latin typeface="Baskerville Old Face" panose="02020602080505020303" pitchFamily="18" charset="0"/>
              </a:rPr>
            </a:br>
            <a:r>
              <a:rPr lang="en-US" dirty="0">
                <a:latin typeface="Baskerville Old Face" panose="02020602080505020303" pitchFamily="18" charset="0"/>
              </a:rPr>
              <a:t>Firearms are processed through the GunBusters Firearms </a:t>
            </a:r>
            <a:r>
              <a:rPr lang="en-US" dirty="0" err="1">
                <a:latin typeface="Baskerville Old Face" panose="02020602080505020303" pitchFamily="18" charset="0"/>
              </a:rPr>
              <a:t>Pulverizer</a:t>
            </a:r>
            <a:r>
              <a:rPr lang="en-US" dirty="0">
                <a:latin typeface="Baskerville Old Face" panose="02020602080505020303" pitchFamily="18" charset="0"/>
              </a:rPr>
              <a:t>. Each firearm is destroyed individually. Our destruction process exceeds ATF requirements for firearm destruction.</a:t>
            </a:r>
          </a:p>
        </p:txBody>
      </p:sp>
      <p:sp>
        <p:nvSpPr>
          <p:cNvPr id="16" name="Rectangle 15">
            <a:extLst>
              <a:ext uri="{FF2B5EF4-FFF2-40B4-BE49-F238E27FC236}">
                <a16:creationId xmlns:a16="http://schemas.microsoft.com/office/drawing/2014/main" id="{AC4D6393-9E67-4F29-B45E-D62707FC37AF}"/>
              </a:ext>
            </a:extLst>
          </p:cNvPr>
          <p:cNvSpPr/>
          <p:nvPr/>
        </p:nvSpPr>
        <p:spPr>
          <a:xfrm>
            <a:off x="7229210" y="3113081"/>
            <a:ext cx="3588652" cy="2031325"/>
          </a:xfrm>
          <a:prstGeom prst="rect">
            <a:avLst/>
          </a:prstGeom>
          <a:solidFill>
            <a:schemeClr val="tx2">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u="sng" dirty="0">
                <a:latin typeface="Baskerville Old Face" panose="02020602080505020303" pitchFamily="18" charset="0"/>
              </a:rPr>
              <a:t>Documented</a:t>
            </a:r>
            <a:br>
              <a:rPr lang="en-US" b="1" u="sng" dirty="0">
                <a:latin typeface="Baskerville Old Face" panose="02020602080505020303" pitchFamily="18" charset="0"/>
              </a:rPr>
            </a:br>
            <a:r>
              <a:rPr lang="en-US" dirty="0">
                <a:latin typeface="Baskerville Old Face" panose="02020602080505020303" pitchFamily="18" charset="0"/>
              </a:rPr>
              <a:t>The entire destruction process is video recorded to ensure proof of destruction. These destruction videos are provided to the department and are searchable by serial number and agency case number.</a:t>
            </a:r>
          </a:p>
        </p:txBody>
      </p:sp>
      <p:sp>
        <p:nvSpPr>
          <p:cNvPr id="9" name="Rectangle 8">
            <a:extLst>
              <a:ext uri="{FF2B5EF4-FFF2-40B4-BE49-F238E27FC236}">
                <a16:creationId xmlns:a16="http://schemas.microsoft.com/office/drawing/2014/main" id="{109D7DBC-EF81-4EF8-95E1-0EEE63386124}"/>
              </a:ext>
            </a:extLst>
          </p:cNvPr>
          <p:cNvSpPr/>
          <p:nvPr/>
        </p:nvSpPr>
        <p:spPr>
          <a:xfrm>
            <a:off x="304056" y="991096"/>
            <a:ext cx="6115392" cy="369332"/>
          </a:xfrm>
          <a:prstGeom prst="rect">
            <a:avLst/>
          </a:prstGeom>
        </p:spPr>
        <p:txBody>
          <a:bodyPr wrap="none">
            <a:spAutoFit/>
          </a:bodyPr>
          <a:lstStyle/>
          <a:p>
            <a:r>
              <a:rPr lang="en-US" dirty="0">
                <a:hlinkClick r:id="rId5"/>
              </a:rPr>
              <a:t>GunBusters | Firearm Destruction Experts (gunbustersusa.com)</a:t>
            </a:r>
            <a:endParaRPr lang="en-US" dirty="0"/>
          </a:p>
        </p:txBody>
      </p:sp>
      <p:pic>
        <p:nvPicPr>
          <p:cNvPr id="17" name="Picture 16">
            <a:extLst>
              <a:ext uri="{FF2B5EF4-FFF2-40B4-BE49-F238E27FC236}">
                <a16:creationId xmlns:a16="http://schemas.microsoft.com/office/drawing/2014/main" id="{A0568B27-7217-4CE5-B959-15449B9355F3}"/>
              </a:ext>
            </a:extLst>
          </p:cNvPr>
          <p:cNvPicPr>
            <a:picLocks noChangeAspect="1"/>
          </p:cNvPicPr>
          <p:nvPr/>
        </p:nvPicPr>
        <p:blipFill>
          <a:blip r:embed="rId6"/>
          <a:stretch>
            <a:fillRect/>
          </a:stretch>
        </p:blipFill>
        <p:spPr>
          <a:xfrm>
            <a:off x="6546960" y="822503"/>
            <a:ext cx="2267067" cy="692186"/>
          </a:xfrm>
          <a:prstGeom prst="rect">
            <a:avLst/>
          </a:prstGeom>
        </p:spPr>
      </p:pic>
      <p:sp>
        <p:nvSpPr>
          <p:cNvPr id="18" name="Rectangle 17">
            <a:extLst>
              <a:ext uri="{FF2B5EF4-FFF2-40B4-BE49-F238E27FC236}">
                <a16:creationId xmlns:a16="http://schemas.microsoft.com/office/drawing/2014/main" id="{182695B3-B7CC-4A0B-937E-CF01C1DF3D1F}"/>
              </a:ext>
            </a:extLst>
          </p:cNvPr>
          <p:cNvSpPr/>
          <p:nvPr/>
        </p:nvSpPr>
        <p:spPr>
          <a:xfrm>
            <a:off x="226050" y="637837"/>
            <a:ext cx="3262432"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Baskerville Old Face" panose="02020602080505020303" pitchFamily="18" charset="0"/>
              </a:rPr>
              <a:t>Thank you Leavenworth CO SO!</a:t>
            </a:r>
            <a:endParaRPr lang="en-US" b="1" cap="none" spc="0" dirty="0">
              <a:ln/>
              <a:solidFill>
                <a:srgbClr val="C00000"/>
              </a:solidFill>
              <a:effectLst/>
              <a:latin typeface="Baskerville Old Face" panose="02020602080505020303" pitchFamily="18" charset="0"/>
            </a:endParaRPr>
          </a:p>
        </p:txBody>
      </p:sp>
    </p:spTree>
    <p:extLst>
      <p:ext uri="{BB962C8B-B14F-4D97-AF65-F5344CB8AC3E}">
        <p14:creationId xmlns:p14="http://schemas.microsoft.com/office/powerpoint/2010/main" val="22669110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9"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226050" y="1462719"/>
            <a:ext cx="9180952" cy="255454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000" b="1" cap="all" dirty="0">
                <a:latin typeface="Baskerville Old Face" panose="02020602080505020303" pitchFamily="18" charset="0"/>
              </a:rPr>
              <a:t>DETERRA IS THE SOLUTION FOR SAFE MEDICATION DISPOSAL</a:t>
            </a:r>
          </a:p>
          <a:p>
            <a:r>
              <a:rPr lang="en-US" sz="2000" dirty="0" err="1">
                <a:latin typeface="Baskerville Old Face" panose="02020602080505020303" pitchFamily="18" charset="0"/>
              </a:rPr>
              <a:t>Deterra</a:t>
            </a:r>
            <a:r>
              <a:rPr lang="en-US" sz="2000" dirty="0">
                <a:latin typeface="Baskerville Old Face" panose="02020602080505020303" pitchFamily="18" charset="0"/>
              </a:rPr>
              <a:t> is on a mission to prevent drug misuse and protect our environment through safe, permanent disposal of unused prescription and over the counter medications. The </a:t>
            </a:r>
            <a:r>
              <a:rPr lang="en-US" sz="2000" dirty="0" err="1">
                <a:latin typeface="Baskerville Old Face" panose="02020602080505020303" pitchFamily="18" charset="0"/>
              </a:rPr>
              <a:t>Deterra</a:t>
            </a:r>
            <a:r>
              <a:rPr lang="en-US" sz="2000" dirty="0">
                <a:latin typeface="Baskerville Old Face" panose="02020602080505020303" pitchFamily="18" charset="0"/>
              </a:rPr>
              <a:t> Drug Deactivation and Disposal System is the only product that is independently tested and </a:t>
            </a:r>
            <a:r>
              <a:rPr lang="en-US" sz="2000" b="1" dirty="0">
                <a:latin typeface="Baskerville Old Face" panose="02020602080505020303" pitchFamily="18" charset="0"/>
                <a:hlinkClick r:id="rId3"/>
              </a:rPr>
              <a:t>scientifically proven</a:t>
            </a:r>
            <a:r>
              <a:rPr lang="en-US" sz="2000" dirty="0">
                <a:latin typeface="Baskerville Old Face" panose="02020602080505020303" pitchFamily="18" charset="0"/>
              </a:rPr>
              <a:t> to destroy drugs for good. Our patented, easy-to-use </a:t>
            </a:r>
            <a:r>
              <a:rPr lang="en-US" sz="2000" b="1" dirty="0">
                <a:latin typeface="Baskerville Old Face" panose="02020602080505020303" pitchFamily="18" charset="0"/>
                <a:hlinkClick r:id="rId4"/>
              </a:rPr>
              <a:t>drug disposal system</a:t>
            </a:r>
            <a:r>
              <a:rPr lang="en-US" sz="2000" dirty="0">
                <a:latin typeface="Baskerville Old Face" panose="02020602080505020303" pitchFamily="18" charset="0"/>
              </a:rPr>
              <a:t> can be used at home or in a clinical setting to safely destroy unused or expired medications, making them unavailable for misuse and safe for disposal in the normal trash.</a:t>
            </a:r>
          </a:p>
        </p:txBody>
      </p:sp>
      <p:sp>
        <p:nvSpPr>
          <p:cNvPr id="12" name="Rectangle 11">
            <a:extLst>
              <a:ext uri="{FF2B5EF4-FFF2-40B4-BE49-F238E27FC236}">
                <a16:creationId xmlns:a16="http://schemas.microsoft.com/office/drawing/2014/main" id="{45C6B052-C236-4BE2-8D22-217F3D960EC1}"/>
              </a:ext>
            </a:extLst>
          </p:cNvPr>
          <p:cNvSpPr/>
          <p:nvPr/>
        </p:nvSpPr>
        <p:spPr>
          <a:xfrm>
            <a:off x="296309" y="153740"/>
            <a:ext cx="302839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dirty="0">
                <a:ln/>
                <a:solidFill>
                  <a:srgbClr val="002060"/>
                </a:solidFill>
                <a:latin typeface="Baskerville Old Face" panose="02020602080505020303" pitchFamily="18" charset="0"/>
              </a:rPr>
              <a:t>Agency Sharing</a:t>
            </a:r>
            <a:endParaRPr lang="en-US" sz="3600" b="1" cap="none" spc="0" dirty="0">
              <a:ln/>
              <a:solidFill>
                <a:srgbClr val="002060"/>
              </a:solidFill>
              <a:effectLst/>
              <a:latin typeface="Baskerville Old Face" panose="02020602080505020303" pitchFamily="18" charset="0"/>
            </a:endParaRPr>
          </a:p>
        </p:txBody>
      </p:sp>
      <p:pic>
        <p:nvPicPr>
          <p:cNvPr id="13" name="Picture 12">
            <a:extLst>
              <a:ext uri="{FF2B5EF4-FFF2-40B4-BE49-F238E27FC236}">
                <a16:creationId xmlns:a16="http://schemas.microsoft.com/office/drawing/2014/main" id="{35FAA6BD-E9CF-45CD-BAE2-3C3E0300A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1346" y="0"/>
            <a:ext cx="1880654" cy="1569660"/>
          </a:xfrm>
          <a:prstGeom prst="rect">
            <a:avLst/>
          </a:prstGeom>
        </p:spPr>
      </p:pic>
      <p:sp>
        <p:nvSpPr>
          <p:cNvPr id="9" name="Rectangle 8">
            <a:extLst>
              <a:ext uri="{FF2B5EF4-FFF2-40B4-BE49-F238E27FC236}">
                <a16:creationId xmlns:a16="http://schemas.microsoft.com/office/drawing/2014/main" id="{109D7DBC-EF81-4EF8-95E1-0EEE63386124}"/>
              </a:ext>
            </a:extLst>
          </p:cNvPr>
          <p:cNvSpPr/>
          <p:nvPr/>
        </p:nvSpPr>
        <p:spPr>
          <a:xfrm>
            <a:off x="304056" y="991096"/>
            <a:ext cx="3543021" cy="369332"/>
          </a:xfrm>
          <a:prstGeom prst="rect">
            <a:avLst/>
          </a:prstGeom>
        </p:spPr>
        <p:txBody>
          <a:bodyPr wrap="none">
            <a:spAutoFit/>
          </a:bodyPr>
          <a:lstStyle/>
          <a:p>
            <a:r>
              <a:rPr lang="en-US" dirty="0" err="1">
                <a:hlinkClick r:id="rId6"/>
              </a:rPr>
              <a:t>Deterra</a:t>
            </a:r>
            <a:r>
              <a:rPr lang="en-US" dirty="0">
                <a:hlinkClick r:id="rId6"/>
              </a:rPr>
              <a:t>® Drug Deactivation System)</a:t>
            </a:r>
            <a:endParaRPr lang="en-US" dirty="0"/>
          </a:p>
        </p:txBody>
      </p:sp>
      <p:sp>
        <p:nvSpPr>
          <p:cNvPr id="18" name="Rectangle 17">
            <a:extLst>
              <a:ext uri="{FF2B5EF4-FFF2-40B4-BE49-F238E27FC236}">
                <a16:creationId xmlns:a16="http://schemas.microsoft.com/office/drawing/2014/main" id="{182695B3-B7CC-4A0B-937E-CF01C1DF3D1F}"/>
              </a:ext>
            </a:extLst>
          </p:cNvPr>
          <p:cNvSpPr/>
          <p:nvPr/>
        </p:nvSpPr>
        <p:spPr>
          <a:xfrm>
            <a:off x="226050" y="637837"/>
            <a:ext cx="4011034"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b="1" dirty="0">
                <a:ln/>
                <a:solidFill>
                  <a:srgbClr val="C00000"/>
                </a:solidFill>
                <a:latin typeface="Baskerville Old Face" panose="02020602080505020303" pitchFamily="18" charset="0"/>
              </a:rPr>
              <a:t>Thank you Wellsville Police Department!</a:t>
            </a:r>
            <a:endParaRPr lang="en-US" b="1" cap="none" spc="0" dirty="0">
              <a:ln/>
              <a:solidFill>
                <a:srgbClr val="C00000"/>
              </a:solidFill>
              <a:effectLst/>
              <a:latin typeface="Baskerville Old Face" panose="02020602080505020303" pitchFamily="18" charset="0"/>
            </a:endParaRPr>
          </a:p>
        </p:txBody>
      </p:sp>
      <p:pic>
        <p:nvPicPr>
          <p:cNvPr id="3" name="Picture 2">
            <a:extLst>
              <a:ext uri="{FF2B5EF4-FFF2-40B4-BE49-F238E27FC236}">
                <a16:creationId xmlns:a16="http://schemas.microsoft.com/office/drawing/2014/main" id="{0E8A9286-BA38-4D2E-A67F-CFDE908DCA00}"/>
              </a:ext>
            </a:extLst>
          </p:cNvPr>
          <p:cNvPicPr>
            <a:picLocks noChangeAspect="1"/>
          </p:cNvPicPr>
          <p:nvPr/>
        </p:nvPicPr>
        <p:blipFill rotWithShape="1">
          <a:blip r:embed="rId7"/>
          <a:srcRect t="7703"/>
          <a:stretch/>
        </p:blipFill>
        <p:spPr>
          <a:xfrm>
            <a:off x="2157824" y="3647764"/>
            <a:ext cx="2156613" cy="1827393"/>
          </a:xfrm>
          <a:prstGeom prst="rect">
            <a:avLst/>
          </a:prstGeom>
        </p:spPr>
      </p:pic>
      <p:pic>
        <p:nvPicPr>
          <p:cNvPr id="7" name="Picture 6">
            <a:extLst>
              <a:ext uri="{FF2B5EF4-FFF2-40B4-BE49-F238E27FC236}">
                <a16:creationId xmlns:a16="http://schemas.microsoft.com/office/drawing/2014/main" id="{C9601827-E648-46B1-9210-9B8CAC976609}"/>
              </a:ext>
            </a:extLst>
          </p:cNvPr>
          <p:cNvPicPr>
            <a:picLocks noChangeAspect="1"/>
          </p:cNvPicPr>
          <p:nvPr/>
        </p:nvPicPr>
        <p:blipFill>
          <a:blip r:embed="rId8"/>
          <a:stretch>
            <a:fillRect/>
          </a:stretch>
        </p:blipFill>
        <p:spPr>
          <a:xfrm>
            <a:off x="6722954" y="280366"/>
            <a:ext cx="2463927" cy="895396"/>
          </a:xfrm>
          <a:prstGeom prst="rect">
            <a:avLst/>
          </a:prstGeom>
        </p:spPr>
      </p:pic>
      <p:pic>
        <p:nvPicPr>
          <p:cNvPr id="6" name="Picture 5">
            <a:extLst>
              <a:ext uri="{FF2B5EF4-FFF2-40B4-BE49-F238E27FC236}">
                <a16:creationId xmlns:a16="http://schemas.microsoft.com/office/drawing/2014/main" id="{67C75F74-6810-4AC4-BBC0-E0E67AE300D0}"/>
              </a:ext>
            </a:extLst>
          </p:cNvPr>
          <p:cNvPicPr>
            <a:picLocks noChangeAspect="1"/>
          </p:cNvPicPr>
          <p:nvPr/>
        </p:nvPicPr>
        <p:blipFill>
          <a:blip r:embed="rId9"/>
          <a:stretch>
            <a:fillRect/>
          </a:stretch>
        </p:blipFill>
        <p:spPr>
          <a:xfrm>
            <a:off x="9584466" y="1523428"/>
            <a:ext cx="1754310" cy="2923849"/>
          </a:xfrm>
          <a:prstGeom prst="rect">
            <a:avLst/>
          </a:prstGeom>
        </p:spPr>
      </p:pic>
    </p:spTree>
    <p:extLst>
      <p:ext uri="{BB962C8B-B14F-4D97-AF65-F5344CB8AC3E}">
        <p14:creationId xmlns:p14="http://schemas.microsoft.com/office/powerpoint/2010/main" val="24054835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232661" y="768733"/>
            <a:ext cx="413614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b="1" cap="all" dirty="0"/>
              <a:t>Now available on the kleap website </a:t>
            </a:r>
          </a:p>
          <a:p>
            <a:pPr marL="285750" indent="-285750">
              <a:buFont typeface="Arial" panose="020B0604020202020204" pitchFamily="34" charset="0"/>
              <a:buChar char="•"/>
            </a:pPr>
            <a:r>
              <a:rPr lang="en-US" dirty="0"/>
              <a:t>Manuals, Forms, and Resources / Accreditation Manager Resources</a:t>
            </a:r>
          </a:p>
        </p:txBody>
      </p:sp>
      <p:sp>
        <p:nvSpPr>
          <p:cNvPr id="12" name="Rectangle 11">
            <a:extLst>
              <a:ext uri="{FF2B5EF4-FFF2-40B4-BE49-F238E27FC236}">
                <a16:creationId xmlns:a16="http://schemas.microsoft.com/office/drawing/2014/main" id="{45C6B052-C236-4BE2-8D22-217F3D960EC1}"/>
              </a:ext>
            </a:extLst>
          </p:cNvPr>
          <p:cNvSpPr/>
          <p:nvPr/>
        </p:nvSpPr>
        <p:spPr>
          <a:xfrm>
            <a:off x="296309" y="153740"/>
            <a:ext cx="4733988"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dirty="0">
                <a:ln/>
                <a:solidFill>
                  <a:srgbClr val="002060"/>
                </a:solidFill>
                <a:latin typeface="Baskerville Old Face" panose="02020602080505020303" pitchFamily="18" charset="0"/>
              </a:rPr>
              <a:t>NEW KLEAP Resource</a:t>
            </a:r>
            <a:endParaRPr lang="en-US" sz="3600" b="1" cap="none" spc="0" dirty="0">
              <a:ln/>
              <a:solidFill>
                <a:srgbClr val="002060"/>
              </a:solidFill>
              <a:effectLst/>
              <a:latin typeface="Baskerville Old Face" panose="02020602080505020303" pitchFamily="18" charset="0"/>
            </a:endParaRPr>
          </a:p>
        </p:txBody>
      </p:sp>
      <p:pic>
        <p:nvPicPr>
          <p:cNvPr id="13" name="Picture 12">
            <a:extLst>
              <a:ext uri="{FF2B5EF4-FFF2-40B4-BE49-F238E27FC236}">
                <a16:creationId xmlns:a16="http://schemas.microsoft.com/office/drawing/2014/main" id="{35FAA6BD-E9CF-45CD-BAE2-3C3E0300A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346" y="0"/>
            <a:ext cx="1880654" cy="1569660"/>
          </a:xfrm>
          <a:prstGeom prst="rect">
            <a:avLst/>
          </a:prstGeom>
        </p:spPr>
      </p:pic>
      <p:pic>
        <p:nvPicPr>
          <p:cNvPr id="6" name="Picture 5">
            <a:extLst>
              <a:ext uri="{FF2B5EF4-FFF2-40B4-BE49-F238E27FC236}">
                <a16:creationId xmlns:a16="http://schemas.microsoft.com/office/drawing/2014/main" id="{CB4CD4CE-40BD-4460-BFFB-CB682EDEC4A5}"/>
              </a:ext>
            </a:extLst>
          </p:cNvPr>
          <p:cNvPicPr>
            <a:picLocks noChangeAspect="1"/>
          </p:cNvPicPr>
          <p:nvPr/>
        </p:nvPicPr>
        <p:blipFill rotWithShape="1">
          <a:blip r:embed="rId4">
            <a:clrChange>
              <a:clrFrom>
                <a:srgbClr val="FFFFFF"/>
              </a:clrFrom>
              <a:clrTo>
                <a:srgbClr val="FFFFFF">
                  <a:alpha val="0"/>
                </a:srgbClr>
              </a:clrTo>
            </a:clrChange>
          </a:blip>
          <a:srcRect t="3935" b="31765"/>
          <a:stretch/>
        </p:blipFill>
        <p:spPr>
          <a:xfrm>
            <a:off x="4595841" y="876346"/>
            <a:ext cx="5645440" cy="4017891"/>
          </a:xfrm>
          <a:prstGeom prst="rect">
            <a:avLst/>
          </a:prstGeom>
        </p:spPr>
      </p:pic>
      <p:sp>
        <p:nvSpPr>
          <p:cNvPr id="8" name="Arrow: Notched Right 7">
            <a:extLst>
              <a:ext uri="{FF2B5EF4-FFF2-40B4-BE49-F238E27FC236}">
                <a16:creationId xmlns:a16="http://schemas.microsoft.com/office/drawing/2014/main" id="{D10F78D6-EA1C-49F7-B2EE-C0051C17DF9A}"/>
              </a:ext>
            </a:extLst>
          </p:cNvPr>
          <p:cNvSpPr/>
          <p:nvPr/>
        </p:nvSpPr>
        <p:spPr>
          <a:xfrm>
            <a:off x="4368801" y="4551680"/>
            <a:ext cx="661496" cy="289037"/>
          </a:xfrm>
          <a:prstGeom prst="notchedRightArrow">
            <a:avLst/>
          </a:prstGeom>
          <a:solidFill>
            <a:srgbClr val="FF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s New at Ink Technologies?">
            <a:extLst>
              <a:ext uri="{FF2B5EF4-FFF2-40B4-BE49-F238E27FC236}">
                <a16:creationId xmlns:a16="http://schemas.microsoft.com/office/drawing/2014/main" id="{6C0130E3-D84E-43DF-9961-D80E3D231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222" y="2250546"/>
            <a:ext cx="2528358" cy="251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096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675617" y="795365"/>
            <a:ext cx="3571264"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cap="none" spc="0" dirty="0">
                <a:ln/>
                <a:solidFill>
                  <a:srgbClr val="C00000"/>
                </a:solidFill>
                <a:effectLst/>
                <a:latin typeface="Baskerville Old Face" panose="02020602080505020303" pitchFamily="18" charset="0"/>
              </a:rPr>
              <a:t>2024 Assessor Training </a:t>
            </a:r>
            <a:endParaRPr lang="en-US" sz="2000" b="1" cap="none" spc="0" dirty="0">
              <a:ln/>
              <a:solidFill>
                <a:srgbClr val="C00000"/>
              </a:solidFill>
              <a:effectLst/>
              <a:latin typeface="Baskerville Old Face" panose="02020602080505020303" pitchFamily="18" charset="0"/>
            </a:endParaRPr>
          </a:p>
        </p:txBody>
      </p:sp>
      <p:sp>
        <p:nvSpPr>
          <p:cNvPr id="12" name="Rectangle 11">
            <a:extLst>
              <a:ext uri="{FF2B5EF4-FFF2-40B4-BE49-F238E27FC236}">
                <a16:creationId xmlns:a16="http://schemas.microsoft.com/office/drawing/2014/main" id="{45C6B052-C236-4BE2-8D22-217F3D960EC1}"/>
              </a:ext>
            </a:extLst>
          </p:cNvPr>
          <p:cNvSpPr/>
          <p:nvPr/>
        </p:nvSpPr>
        <p:spPr>
          <a:xfrm>
            <a:off x="296309" y="153740"/>
            <a:ext cx="4963218"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dirty="0">
                <a:ln/>
                <a:solidFill>
                  <a:srgbClr val="002060"/>
                </a:solidFill>
                <a:latin typeface="Baskerville Old Face" panose="02020602080505020303" pitchFamily="18" charset="0"/>
              </a:rPr>
              <a:t>Program Manager Update</a:t>
            </a:r>
            <a:endParaRPr lang="en-US" sz="3600" b="1" cap="none" spc="0" dirty="0">
              <a:ln/>
              <a:solidFill>
                <a:srgbClr val="002060"/>
              </a:solidFill>
              <a:effectLst/>
              <a:latin typeface="Baskerville Old Face" panose="02020602080505020303" pitchFamily="18" charset="0"/>
            </a:endParaRPr>
          </a:p>
        </p:txBody>
      </p:sp>
      <p:pic>
        <p:nvPicPr>
          <p:cNvPr id="13" name="Picture 12">
            <a:extLst>
              <a:ext uri="{FF2B5EF4-FFF2-40B4-BE49-F238E27FC236}">
                <a16:creationId xmlns:a16="http://schemas.microsoft.com/office/drawing/2014/main" id="{35FAA6BD-E9CF-45CD-BAE2-3C3E0300A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346" y="0"/>
            <a:ext cx="1880654" cy="1569660"/>
          </a:xfrm>
          <a:prstGeom prst="rect">
            <a:avLst/>
          </a:prstGeom>
        </p:spPr>
      </p:pic>
      <p:pic>
        <p:nvPicPr>
          <p:cNvPr id="3" name="Picture 2">
            <a:extLst>
              <a:ext uri="{FF2B5EF4-FFF2-40B4-BE49-F238E27FC236}">
                <a16:creationId xmlns:a16="http://schemas.microsoft.com/office/drawing/2014/main" id="{CC40DE21-9E5A-474B-8570-24E93D05873A}"/>
              </a:ext>
            </a:extLst>
          </p:cNvPr>
          <p:cNvPicPr>
            <a:picLocks noChangeAspect="1"/>
          </p:cNvPicPr>
          <p:nvPr/>
        </p:nvPicPr>
        <p:blipFill>
          <a:blip r:embed="rId4"/>
          <a:stretch>
            <a:fillRect/>
          </a:stretch>
        </p:blipFill>
        <p:spPr>
          <a:xfrm>
            <a:off x="5518550" y="80426"/>
            <a:ext cx="6585398" cy="1662731"/>
          </a:xfrm>
          <a:prstGeom prst="rect">
            <a:avLst/>
          </a:prstGeom>
        </p:spPr>
      </p:pic>
      <p:pic>
        <p:nvPicPr>
          <p:cNvPr id="2050" name="Picture 2" descr="Save the Dates">
            <a:extLst>
              <a:ext uri="{FF2B5EF4-FFF2-40B4-BE49-F238E27FC236}">
                <a16:creationId xmlns:a16="http://schemas.microsoft.com/office/drawing/2014/main" id="{0C9E4AAF-1696-47B5-97A4-88E831CBC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007" y="1397225"/>
            <a:ext cx="2582863" cy="178031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B9E51AF-70C3-4B4C-9082-6D0899C26997}"/>
              </a:ext>
            </a:extLst>
          </p:cNvPr>
          <p:cNvSpPr/>
          <p:nvPr/>
        </p:nvSpPr>
        <p:spPr>
          <a:xfrm>
            <a:off x="5310295" y="1916654"/>
            <a:ext cx="6793653" cy="267765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u="sng" cap="none" spc="0" dirty="0">
                <a:ln/>
                <a:effectLst/>
                <a:latin typeface="Baskerville Old Face" panose="02020602080505020303" pitchFamily="18" charset="0"/>
              </a:rPr>
              <a:t>Dates</a:t>
            </a:r>
            <a:r>
              <a:rPr lang="en-US" sz="2400" b="1" cap="none" spc="0" dirty="0">
                <a:ln/>
                <a:effectLst/>
                <a:latin typeface="Baskerville Old Face" panose="02020602080505020303" pitchFamily="18" charset="0"/>
              </a:rPr>
              <a:t>: Wednesday, May 29</a:t>
            </a:r>
            <a:r>
              <a:rPr lang="en-US" sz="2400" b="1" cap="none" spc="0" baseline="30000" dirty="0">
                <a:ln/>
                <a:effectLst/>
                <a:latin typeface="Baskerville Old Face" panose="02020602080505020303" pitchFamily="18" charset="0"/>
              </a:rPr>
              <a:t>th</a:t>
            </a:r>
            <a:r>
              <a:rPr lang="en-US" sz="2400" b="1" cap="none" spc="0" dirty="0">
                <a:ln/>
                <a:effectLst/>
                <a:latin typeface="Baskerville Old Face" panose="02020602080505020303" pitchFamily="18" charset="0"/>
              </a:rPr>
              <a:t> and Thursday, May 30</a:t>
            </a:r>
            <a:r>
              <a:rPr lang="en-US" sz="2400" b="1" cap="none" spc="0" baseline="30000" dirty="0">
                <a:ln/>
                <a:effectLst/>
                <a:latin typeface="Baskerville Old Face" panose="02020602080505020303" pitchFamily="18" charset="0"/>
              </a:rPr>
              <a:t>th</a:t>
            </a:r>
            <a:endParaRPr lang="en-US" sz="2400" b="1" cap="none" spc="0" dirty="0">
              <a:ln/>
              <a:effectLst/>
              <a:latin typeface="Baskerville Old Face" panose="02020602080505020303" pitchFamily="18" charset="0"/>
            </a:endParaRPr>
          </a:p>
          <a:p>
            <a:r>
              <a:rPr lang="en-US" sz="2400" u="sng" dirty="0">
                <a:ln/>
                <a:latin typeface="Baskerville Old Face" panose="02020602080505020303" pitchFamily="18" charset="0"/>
              </a:rPr>
              <a:t>Times</a:t>
            </a:r>
            <a:r>
              <a:rPr lang="en-US" sz="2400" b="1" dirty="0">
                <a:ln/>
                <a:latin typeface="Baskerville Old Face" panose="02020602080505020303" pitchFamily="18" charset="0"/>
              </a:rPr>
              <a:t>: 0800 – 1700 hrs.</a:t>
            </a:r>
          </a:p>
          <a:p>
            <a:r>
              <a:rPr lang="en-US" sz="2400" u="sng" cap="none" spc="0" dirty="0">
                <a:ln/>
                <a:effectLst/>
                <a:latin typeface="Baskerville Old Face" panose="02020602080505020303" pitchFamily="18" charset="0"/>
              </a:rPr>
              <a:t>Location</a:t>
            </a:r>
            <a:r>
              <a:rPr lang="en-US" sz="2400" b="1" cap="none" spc="0" dirty="0">
                <a:ln/>
                <a:effectLst/>
                <a:latin typeface="Baskerville Old Face" panose="02020602080505020303" pitchFamily="18" charset="0"/>
              </a:rPr>
              <a:t>: Leavenworth County Sheriff’s Office</a:t>
            </a:r>
          </a:p>
          <a:p>
            <a:endParaRPr lang="en-US" sz="2400" b="1" dirty="0">
              <a:ln/>
              <a:latin typeface="Baskerville Old Face" panose="02020602080505020303" pitchFamily="18" charset="0"/>
            </a:endParaRPr>
          </a:p>
          <a:p>
            <a:r>
              <a:rPr lang="en-US" sz="2400" b="1" i="1" cap="none" spc="0" dirty="0">
                <a:ln/>
                <a:solidFill>
                  <a:srgbClr val="00B0F0"/>
                </a:solidFill>
                <a:effectLst/>
                <a:latin typeface="Baskerville Old Face" panose="02020602080505020303" pitchFamily="18" charset="0"/>
              </a:rPr>
              <a:t>Applications being accepted now!</a:t>
            </a:r>
          </a:p>
          <a:p>
            <a:r>
              <a:rPr lang="en-US" sz="2400" b="1" i="1" cap="none" spc="0" dirty="0">
                <a:ln/>
                <a:solidFill>
                  <a:srgbClr val="00B0F0"/>
                </a:solidFill>
                <a:effectLst/>
                <a:latin typeface="Baskerville Old Face" panose="02020602080505020303" pitchFamily="18" charset="0"/>
              </a:rPr>
              <a:t>Limited spaces available!</a:t>
            </a:r>
          </a:p>
          <a:p>
            <a:r>
              <a:rPr lang="en-US" sz="2400" b="1" i="1" dirty="0">
                <a:ln/>
                <a:solidFill>
                  <a:srgbClr val="00B0F0"/>
                </a:solidFill>
                <a:latin typeface="Baskerville Old Face" panose="02020602080505020303" pitchFamily="18" charset="0"/>
              </a:rPr>
              <a:t>Participates are selected based on qualifications!</a:t>
            </a:r>
            <a:endParaRPr lang="en-US" sz="2400" b="1" i="1" cap="none" spc="0" dirty="0">
              <a:ln/>
              <a:solidFill>
                <a:srgbClr val="00B0F0"/>
              </a:solidFill>
              <a:effectLst/>
              <a:latin typeface="Baskerville Old Face" panose="02020602080505020303" pitchFamily="18" charset="0"/>
            </a:endParaRPr>
          </a:p>
        </p:txBody>
      </p:sp>
      <p:sp>
        <p:nvSpPr>
          <p:cNvPr id="16" name="Rectangle 15">
            <a:extLst>
              <a:ext uri="{FF2B5EF4-FFF2-40B4-BE49-F238E27FC236}">
                <a16:creationId xmlns:a16="http://schemas.microsoft.com/office/drawing/2014/main" id="{4F07237E-8FA0-42A5-B964-BB0B1EF8586A}"/>
              </a:ext>
            </a:extLst>
          </p:cNvPr>
          <p:cNvSpPr/>
          <p:nvPr/>
        </p:nvSpPr>
        <p:spPr>
          <a:xfrm>
            <a:off x="425255" y="3334816"/>
            <a:ext cx="4566692"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000" b="1" cap="none" spc="0" dirty="0">
                <a:ln/>
                <a:solidFill>
                  <a:srgbClr val="C00000"/>
                </a:solidFill>
                <a:effectLst/>
                <a:latin typeface="Baskerville Old Face" panose="02020602080505020303" pitchFamily="18" charset="0"/>
              </a:rPr>
              <a:t>We will be conducting a “real” mock assessment for LCSO.</a:t>
            </a:r>
          </a:p>
          <a:p>
            <a:endParaRPr lang="en-US" sz="2000" b="1" cap="none" spc="0" dirty="0">
              <a:ln/>
              <a:solidFill>
                <a:srgbClr val="C00000"/>
              </a:solidFill>
              <a:effectLst/>
              <a:latin typeface="Baskerville Old Face" panose="02020602080505020303" pitchFamily="18" charset="0"/>
            </a:endParaRPr>
          </a:p>
          <a:p>
            <a:r>
              <a:rPr lang="en-US" sz="2000" b="1" dirty="0">
                <a:ln/>
                <a:solidFill>
                  <a:srgbClr val="C00000"/>
                </a:solidFill>
                <a:latin typeface="Baskerville Old Face" panose="02020602080505020303" pitchFamily="18" charset="0"/>
              </a:rPr>
              <a:t>Previously trained KLEAP assessor are encouraged to attend to assist with the training class and get on-the-job training.</a:t>
            </a:r>
            <a:endParaRPr lang="en-US" sz="2000" b="1" cap="none" spc="0" dirty="0">
              <a:ln/>
              <a:solidFill>
                <a:srgbClr val="C00000"/>
              </a:solidFill>
              <a:effectLst/>
              <a:latin typeface="Baskerville Old Face" panose="02020602080505020303" pitchFamily="18" charset="0"/>
            </a:endParaRPr>
          </a:p>
        </p:txBody>
      </p:sp>
    </p:spTree>
    <p:extLst>
      <p:ext uri="{BB962C8B-B14F-4D97-AF65-F5344CB8AC3E}">
        <p14:creationId xmlns:p14="http://schemas.microsoft.com/office/powerpoint/2010/main" val="3326709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296309" y="688187"/>
            <a:ext cx="6463478" cy="473975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u="sng" cap="none" spc="0" dirty="0">
                <a:ln/>
                <a:effectLst/>
                <a:latin typeface="Baskerville Old Face" panose="02020602080505020303" pitchFamily="18" charset="0"/>
              </a:rPr>
              <a:t>Enhanced Accreditation Manager Training</a:t>
            </a:r>
          </a:p>
          <a:p>
            <a:r>
              <a:rPr lang="en-US" b="1" dirty="0">
                <a:ln/>
                <a:latin typeface="Baskerville Old Face" panose="02020602080505020303" pitchFamily="18" charset="0"/>
              </a:rPr>
              <a:t>The following agencies attended the 1</a:t>
            </a:r>
            <a:r>
              <a:rPr lang="en-US" b="1" baseline="30000" dirty="0">
                <a:ln/>
                <a:latin typeface="Baskerville Old Face" panose="02020602080505020303" pitchFamily="18" charset="0"/>
              </a:rPr>
              <a:t>st</a:t>
            </a:r>
            <a:r>
              <a:rPr lang="en-US" b="1" dirty="0">
                <a:ln/>
                <a:latin typeface="Baskerville Old Face" panose="02020602080505020303" pitchFamily="18" charset="0"/>
              </a:rPr>
              <a:t> Enhanced Accreditation Manager Training on 11-17-2023 at the Franklin CO SO.</a:t>
            </a:r>
          </a:p>
          <a:p>
            <a:pPr marL="285750" indent="-285750">
              <a:buFont typeface="Arial" panose="020B0604020202020204" pitchFamily="34" charset="0"/>
              <a:buChar char="•"/>
            </a:pPr>
            <a:r>
              <a:rPr lang="en-US" sz="1400" b="1" dirty="0">
                <a:ln/>
                <a:latin typeface="Baskerville Old Face" panose="02020602080505020303" pitchFamily="18" charset="0"/>
              </a:rPr>
              <a:t>Abilene Police Department (2)</a:t>
            </a:r>
          </a:p>
          <a:p>
            <a:pPr marL="285750" indent="-285750">
              <a:buFont typeface="Arial" panose="020B0604020202020204" pitchFamily="34" charset="0"/>
              <a:buChar char="•"/>
            </a:pPr>
            <a:r>
              <a:rPr lang="en-US" sz="1400" b="1" dirty="0">
                <a:ln/>
                <a:latin typeface="Baskerville Old Face" panose="02020602080505020303" pitchFamily="18" charset="0"/>
              </a:rPr>
              <a:t>Augusta Department of Public Safety (1)</a:t>
            </a:r>
          </a:p>
          <a:p>
            <a:pPr marL="285750" indent="-285750">
              <a:buFont typeface="Arial" panose="020B0604020202020204" pitchFamily="34" charset="0"/>
              <a:buChar char="•"/>
            </a:pPr>
            <a:r>
              <a:rPr lang="en-US" sz="1400" b="1" dirty="0">
                <a:ln/>
                <a:latin typeface="Baskerville Old Face" panose="02020602080505020303" pitchFamily="18" charset="0"/>
              </a:rPr>
              <a:t>Cherokee County Sheriff’s Office (1)</a:t>
            </a:r>
          </a:p>
          <a:p>
            <a:pPr marL="285750" indent="-285750">
              <a:buFont typeface="Arial" panose="020B0604020202020204" pitchFamily="34" charset="0"/>
              <a:buChar char="•"/>
            </a:pPr>
            <a:r>
              <a:rPr lang="en-US" sz="1400" b="1" dirty="0">
                <a:ln/>
                <a:latin typeface="Baskerville Old Face" panose="02020602080505020303" pitchFamily="18" charset="0"/>
              </a:rPr>
              <a:t>El Dorado Police Department (1)</a:t>
            </a:r>
          </a:p>
          <a:p>
            <a:pPr marL="285750" indent="-285750">
              <a:buFont typeface="Arial" panose="020B0604020202020204" pitchFamily="34" charset="0"/>
              <a:buChar char="•"/>
            </a:pPr>
            <a:r>
              <a:rPr lang="en-US" sz="1400" b="1" dirty="0">
                <a:ln/>
                <a:latin typeface="Baskerville Old Face" panose="02020602080505020303" pitchFamily="18" charset="0"/>
              </a:rPr>
              <a:t>Emporia Police Department (3)</a:t>
            </a:r>
          </a:p>
          <a:p>
            <a:pPr marL="285750" indent="-285750">
              <a:buFont typeface="Arial" panose="020B0604020202020204" pitchFamily="34" charset="0"/>
              <a:buChar char="•"/>
            </a:pPr>
            <a:r>
              <a:rPr lang="en-US" sz="1400" b="1" dirty="0">
                <a:ln/>
                <a:latin typeface="Baskerville Old Face" panose="02020602080505020303" pitchFamily="18" charset="0"/>
              </a:rPr>
              <a:t>Gardner Police Department (1) </a:t>
            </a:r>
            <a:r>
              <a:rPr lang="en-US" sz="1400" b="1" i="1" dirty="0">
                <a:ln/>
                <a:latin typeface="Baskerville Old Face" panose="02020602080505020303" pitchFamily="18" charset="0"/>
              </a:rPr>
              <a:t>Sign up pending</a:t>
            </a:r>
          </a:p>
          <a:p>
            <a:pPr marL="285750" indent="-285750">
              <a:buFont typeface="Arial" panose="020B0604020202020204" pitchFamily="34" charset="0"/>
              <a:buChar char="•"/>
            </a:pPr>
            <a:r>
              <a:rPr lang="en-US" sz="1400" b="1" dirty="0">
                <a:ln/>
                <a:latin typeface="Baskerville Old Face" panose="02020602080505020303" pitchFamily="18" charset="0"/>
              </a:rPr>
              <a:t>Hutchinson Police Department (1)</a:t>
            </a:r>
          </a:p>
          <a:p>
            <a:pPr marL="285750" indent="-285750">
              <a:buFont typeface="Arial" panose="020B0604020202020204" pitchFamily="34" charset="0"/>
              <a:buChar char="•"/>
            </a:pPr>
            <a:r>
              <a:rPr lang="en-US" sz="1400" b="1" dirty="0">
                <a:ln/>
                <a:latin typeface="Baskerville Old Face" panose="02020602080505020303" pitchFamily="18" charset="0"/>
              </a:rPr>
              <a:t>Johnson County Sheriff’s Office (2)</a:t>
            </a:r>
          </a:p>
          <a:p>
            <a:pPr marL="285750" indent="-285750">
              <a:buFont typeface="Arial" panose="020B0604020202020204" pitchFamily="34" charset="0"/>
              <a:buChar char="•"/>
            </a:pPr>
            <a:r>
              <a:rPr lang="en-US" sz="1400" b="1" dirty="0">
                <a:ln/>
                <a:latin typeface="Baskerville Old Face" panose="02020602080505020303" pitchFamily="18" charset="0"/>
              </a:rPr>
              <a:t>Linn County Sheriff’s Office (1)</a:t>
            </a:r>
          </a:p>
          <a:p>
            <a:pPr marL="285750" indent="-285750">
              <a:buFont typeface="Arial" panose="020B0604020202020204" pitchFamily="34" charset="0"/>
              <a:buChar char="•"/>
            </a:pPr>
            <a:r>
              <a:rPr lang="en-US" sz="1400" b="1" dirty="0">
                <a:ln/>
                <a:latin typeface="Baskerville Old Face" panose="02020602080505020303" pitchFamily="18" charset="0"/>
              </a:rPr>
              <a:t>McPherson Police Department (1)</a:t>
            </a:r>
          </a:p>
          <a:p>
            <a:pPr marL="285750" indent="-285750">
              <a:buFont typeface="Arial" panose="020B0604020202020204" pitchFamily="34" charset="0"/>
              <a:buChar char="•"/>
            </a:pPr>
            <a:r>
              <a:rPr lang="en-US" sz="1400" b="1" cap="none" spc="0" dirty="0">
                <a:ln/>
                <a:effectLst/>
                <a:latin typeface="Baskerville Old Face" panose="02020602080505020303" pitchFamily="18" charset="0"/>
              </a:rPr>
              <a:t>Osage City Police Department (1)</a:t>
            </a:r>
          </a:p>
          <a:p>
            <a:pPr marL="285750" indent="-285750">
              <a:buFont typeface="Arial" panose="020B0604020202020204" pitchFamily="34" charset="0"/>
              <a:buChar char="•"/>
            </a:pPr>
            <a:r>
              <a:rPr lang="en-US" sz="1400" b="1" cap="none" spc="0" dirty="0">
                <a:ln/>
                <a:effectLst/>
                <a:latin typeface="Baskerville Old Face" panose="02020602080505020303" pitchFamily="18" charset="0"/>
              </a:rPr>
              <a:t>Osage County Sheriff’s Office (1)</a:t>
            </a:r>
          </a:p>
          <a:p>
            <a:pPr marL="285750" indent="-285750">
              <a:buFont typeface="Arial" panose="020B0604020202020204" pitchFamily="34" charset="0"/>
              <a:buChar char="•"/>
            </a:pPr>
            <a:r>
              <a:rPr lang="en-US" sz="1400" b="1" dirty="0">
                <a:ln/>
                <a:latin typeface="Baskerville Old Face" panose="02020602080505020303" pitchFamily="18" charset="0"/>
              </a:rPr>
              <a:t>Park City Police Department (1) </a:t>
            </a:r>
            <a:r>
              <a:rPr lang="en-US" sz="1400" b="1" i="1" dirty="0">
                <a:ln/>
                <a:latin typeface="Baskerville Old Face" panose="02020602080505020303" pitchFamily="18" charset="0"/>
              </a:rPr>
              <a:t>Sign up pending</a:t>
            </a:r>
          </a:p>
          <a:p>
            <a:pPr marL="285750" indent="-285750">
              <a:buFont typeface="Arial" panose="020B0604020202020204" pitchFamily="34" charset="0"/>
              <a:buChar char="•"/>
            </a:pPr>
            <a:r>
              <a:rPr lang="en-US" sz="1400" b="1" dirty="0">
                <a:ln/>
                <a:latin typeface="Baskerville Old Face" panose="02020602080505020303" pitchFamily="18" charset="0"/>
              </a:rPr>
              <a:t>Spring Hill Police Department (2)</a:t>
            </a:r>
          </a:p>
          <a:p>
            <a:pPr marL="285750" indent="-285750">
              <a:buFont typeface="Arial" panose="020B0604020202020204" pitchFamily="34" charset="0"/>
              <a:buChar char="•"/>
            </a:pPr>
            <a:r>
              <a:rPr lang="en-US" sz="1400" b="1" dirty="0">
                <a:ln/>
                <a:latin typeface="Baskerville Old Face" panose="02020602080505020303" pitchFamily="18" charset="0"/>
              </a:rPr>
              <a:t>Valley Center Department of Public Safety (1)</a:t>
            </a:r>
          </a:p>
          <a:p>
            <a:pPr marL="285750" indent="-285750">
              <a:buFont typeface="Arial" panose="020B0604020202020204" pitchFamily="34" charset="0"/>
              <a:buChar char="•"/>
            </a:pPr>
            <a:r>
              <a:rPr lang="en-US" sz="1400" b="1" cap="none" spc="0" dirty="0">
                <a:ln/>
                <a:effectLst/>
                <a:latin typeface="Baskerville Old Face" panose="02020602080505020303" pitchFamily="18" charset="0"/>
              </a:rPr>
              <a:t>WaK</a:t>
            </a:r>
            <a:r>
              <a:rPr lang="en-US" sz="1400" b="1" dirty="0">
                <a:ln/>
                <a:latin typeface="Baskerville Old Face" panose="02020602080505020303" pitchFamily="18" charset="0"/>
              </a:rPr>
              <a:t>eeney Police Department (3)</a:t>
            </a:r>
          </a:p>
          <a:p>
            <a:pPr marL="285750" indent="-285750">
              <a:buFont typeface="Arial" panose="020B0604020202020204" pitchFamily="34" charset="0"/>
              <a:buChar char="•"/>
            </a:pPr>
            <a:r>
              <a:rPr lang="en-US" sz="1400" b="1" cap="none" spc="0" dirty="0">
                <a:ln/>
                <a:effectLst/>
                <a:latin typeface="Baskerville Old Face" panose="02020602080505020303" pitchFamily="18" charset="0"/>
              </a:rPr>
              <a:t>Yates Center P</a:t>
            </a:r>
            <a:r>
              <a:rPr lang="en-US" sz="1400" b="1" dirty="0">
                <a:ln/>
                <a:latin typeface="Baskerville Old Face" panose="02020602080505020303" pitchFamily="18" charset="0"/>
              </a:rPr>
              <a:t>olice Department (2)</a:t>
            </a:r>
          </a:p>
        </p:txBody>
      </p:sp>
      <p:sp>
        <p:nvSpPr>
          <p:cNvPr id="12" name="Rectangle 11">
            <a:extLst>
              <a:ext uri="{FF2B5EF4-FFF2-40B4-BE49-F238E27FC236}">
                <a16:creationId xmlns:a16="http://schemas.microsoft.com/office/drawing/2014/main" id="{45C6B052-C236-4BE2-8D22-217F3D960EC1}"/>
              </a:ext>
            </a:extLst>
          </p:cNvPr>
          <p:cNvSpPr/>
          <p:nvPr/>
        </p:nvSpPr>
        <p:spPr>
          <a:xfrm>
            <a:off x="296309" y="153740"/>
            <a:ext cx="4963218"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dirty="0">
                <a:ln/>
                <a:solidFill>
                  <a:srgbClr val="002060"/>
                </a:solidFill>
                <a:latin typeface="Baskerville Old Face" panose="02020602080505020303" pitchFamily="18" charset="0"/>
              </a:rPr>
              <a:t>Program Manager Update</a:t>
            </a:r>
            <a:endParaRPr lang="en-US" sz="3600" b="1" cap="none" spc="0" dirty="0">
              <a:ln/>
              <a:solidFill>
                <a:srgbClr val="002060"/>
              </a:solidFill>
              <a:effectLst/>
              <a:latin typeface="Baskerville Old Face" panose="02020602080505020303" pitchFamily="18" charset="0"/>
            </a:endParaRPr>
          </a:p>
        </p:txBody>
      </p:sp>
      <p:pic>
        <p:nvPicPr>
          <p:cNvPr id="13" name="Picture 12">
            <a:extLst>
              <a:ext uri="{FF2B5EF4-FFF2-40B4-BE49-F238E27FC236}">
                <a16:creationId xmlns:a16="http://schemas.microsoft.com/office/drawing/2014/main" id="{35FAA6BD-E9CF-45CD-BAE2-3C3E0300A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346" y="0"/>
            <a:ext cx="1880654" cy="1569660"/>
          </a:xfrm>
          <a:prstGeom prst="rect">
            <a:avLst/>
          </a:prstGeom>
        </p:spPr>
      </p:pic>
      <p:pic>
        <p:nvPicPr>
          <p:cNvPr id="6" name="Picture 5">
            <a:extLst>
              <a:ext uri="{FF2B5EF4-FFF2-40B4-BE49-F238E27FC236}">
                <a16:creationId xmlns:a16="http://schemas.microsoft.com/office/drawing/2014/main" id="{D0C96449-DE5D-4EC7-9433-8FDDAE4BA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727" y="275208"/>
            <a:ext cx="3619251" cy="2358289"/>
          </a:xfrm>
          <a:prstGeom prst="rect">
            <a:avLst/>
          </a:prstGeom>
        </p:spPr>
      </p:pic>
      <p:sp>
        <p:nvSpPr>
          <p:cNvPr id="7" name="Rectangle 6">
            <a:extLst>
              <a:ext uri="{FF2B5EF4-FFF2-40B4-BE49-F238E27FC236}">
                <a16:creationId xmlns:a16="http://schemas.microsoft.com/office/drawing/2014/main" id="{78E1CF05-D744-4466-AB4C-8CF807B6556E}"/>
              </a:ext>
            </a:extLst>
          </p:cNvPr>
          <p:cNvSpPr/>
          <p:nvPr/>
        </p:nvSpPr>
        <p:spPr>
          <a:xfrm>
            <a:off x="4242028" y="2301860"/>
            <a:ext cx="8211913" cy="166199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0070C0"/>
                </a:solidFill>
                <a:effectLst/>
                <a:latin typeface="Baskerville Old Face" panose="02020602080505020303" pitchFamily="18" charset="0"/>
              </a:rPr>
              <a:t>Coming 1</a:t>
            </a:r>
            <a:r>
              <a:rPr lang="en-US" sz="5400" b="1" cap="none" spc="0" baseline="30000" dirty="0">
                <a:ln/>
                <a:solidFill>
                  <a:srgbClr val="0070C0"/>
                </a:solidFill>
                <a:effectLst/>
                <a:latin typeface="Baskerville Old Face" panose="02020602080505020303" pitchFamily="18" charset="0"/>
              </a:rPr>
              <a:t>st</a:t>
            </a:r>
            <a:r>
              <a:rPr lang="en-US" sz="5400" b="1" cap="none" spc="0" dirty="0">
                <a:ln/>
                <a:solidFill>
                  <a:srgbClr val="0070C0"/>
                </a:solidFill>
                <a:effectLst/>
                <a:latin typeface="Baskerville Old Face" panose="02020602080505020303" pitchFamily="18" charset="0"/>
              </a:rPr>
              <a:t> Quarter 2024</a:t>
            </a:r>
          </a:p>
          <a:p>
            <a:pPr algn="ctr"/>
            <a:r>
              <a:rPr lang="en-US" sz="2400" b="1" dirty="0">
                <a:ln/>
                <a:latin typeface="Baskerville Old Face" panose="02020602080505020303" pitchFamily="18" charset="0"/>
              </a:rPr>
              <a:t>Enhanced Accreditation Manager Training </a:t>
            </a:r>
            <a:br>
              <a:rPr lang="en-US" sz="2400" b="1" dirty="0">
                <a:ln/>
                <a:latin typeface="Baskerville Old Face" panose="02020602080505020303" pitchFamily="18" charset="0"/>
              </a:rPr>
            </a:br>
            <a:r>
              <a:rPr lang="en-US" sz="2400" b="1" dirty="0">
                <a:ln/>
                <a:latin typeface="Baskerville Old Face" panose="02020602080505020303" pitchFamily="18" charset="0"/>
              </a:rPr>
              <a:t>On-Line Learning</a:t>
            </a:r>
            <a:endParaRPr lang="en-US" sz="2400" b="1" cap="none" spc="0" dirty="0">
              <a:ln/>
              <a:effectLst/>
              <a:latin typeface="Baskerville Old Face" panose="02020602080505020303" pitchFamily="18" charset="0"/>
            </a:endParaRPr>
          </a:p>
        </p:txBody>
      </p:sp>
      <p:pic>
        <p:nvPicPr>
          <p:cNvPr id="3076" name="Picture 4" descr="Langganan Video Teleconference (ZOOM)">
            <a:extLst>
              <a:ext uri="{FF2B5EF4-FFF2-40B4-BE49-F238E27FC236}">
                <a16:creationId xmlns:a16="http://schemas.microsoft.com/office/drawing/2014/main" id="{6579E96A-F223-4900-B011-5DEE505D9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120" y="3967328"/>
            <a:ext cx="3166024" cy="1780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656667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3">
            <a:extLst>
              <a:ext uri="{FF2B5EF4-FFF2-40B4-BE49-F238E27FC236}">
                <a16:creationId xmlns:a16="http://schemas.microsoft.com/office/drawing/2014/main" id="{518DDF24-C411-4CB7-A945-9D613B39478B}"/>
              </a:ext>
            </a:extLst>
          </p:cNvPr>
          <p:cNvSpPr/>
          <p:nvPr/>
        </p:nvSpPr>
        <p:spPr>
          <a:xfrm rot="10800000">
            <a:off x="0" y="4718314"/>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Document 3">
            <a:extLst>
              <a:ext uri="{FF2B5EF4-FFF2-40B4-BE49-F238E27FC236}">
                <a16:creationId xmlns:a16="http://schemas.microsoft.com/office/drawing/2014/main" id="{FC40898E-D173-4E14-AC2D-166B2B3ECB4A}"/>
              </a:ext>
            </a:extLst>
          </p:cNvPr>
          <p:cNvSpPr/>
          <p:nvPr/>
        </p:nvSpPr>
        <p:spPr>
          <a:xfrm rot="10800000">
            <a:off x="0" y="4807489"/>
            <a:ext cx="12192000" cy="2050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 name="connsiteX0" fmla="*/ 0 w 21600"/>
              <a:gd name="connsiteY0" fmla="*/ 0 h 20636"/>
              <a:gd name="connsiteX1" fmla="*/ 21600 w 21600"/>
              <a:gd name="connsiteY1" fmla="*/ 0 h 20636"/>
              <a:gd name="connsiteX2" fmla="*/ 21600 w 21600"/>
              <a:gd name="connsiteY2" fmla="*/ 17322 h 20636"/>
              <a:gd name="connsiteX3" fmla="*/ 15728 w 21600"/>
              <a:gd name="connsiteY3" fmla="*/ 10353 h 20636"/>
              <a:gd name="connsiteX4" fmla="*/ 0 w 21600"/>
              <a:gd name="connsiteY4" fmla="*/ 20172 h 20636"/>
              <a:gd name="connsiteX5" fmla="*/ 0 w 21600"/>
              <a:gd name="connsiteY5" fmla="*/ 0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636">
                <a:moveTo>
                  <a:pt x="0" y="0"/>
                </a:moveTo>
                <a:lnTo>
                  <a:pt x="21600" y="0"/>
                </a:lnTo>
                <a:lnTo>
                  <a:pt x="21600" y="17322"/>
                </a:lnTo>
                <a:cubicBezTo>
                  <a:pt x="20367" y="13019"/>
                  <a:pt x="19328" y="9878"/>
                  <a:pt x="15728" y="10353"/>
                </a:cubicBezTo>
                <a:cubicBezTo>
                  <a:pt x="12128" y="10828"/>
                  <a:pt x="2884" y="23154"/>
                  <a:pt x="0" y="20172"/>
                </a:cubicBezTo>
                <a:lnTo>
                  <a:pt x="0" y="0"/>
                </a:lnTo>
                <a:close/>
              </a:path>
            </a:pathLst>
          </a:custGeom>
          <a:gradFill flip="none" rotWithShape="1">
            <a:gsLst>
              <a:gs pos="0">
                <a:schemeClr val="accent1">
                  <a:lumMod val="89000"/>
                </a:schemeClr>
              </a:gs>
              <a:gs pos="39000">
                <a:srgbClr val="002060"/>
              </a:gs>
              <a:gs pos="97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FA950F-6DC5-4070-B68B-16D4171D09E2}"/>
              </a:ext>
            </a:extLst>
          </p:cNvPr>
          <p:cNvSpPr/>
          <p:nvPr/>
        </p:nvSpPr>
        <p:spPr>
          <a:xfrm>
            <a:off x="1862283" y="5874906"/>
            <a:ext cx="82429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chemeClr val="bg2"/>
                </a:solidFill>
                <a:latin typeface="Baskerville Old Face" panose="02020602080505020303" pitchFamily="18" charset="0"/>
              </a:rPr>
              <a:t>Kansas Law Enforcement Accreditation</a:t>
            </a:r>
            <a:endParaRPr lang="en-US" sz="4000" b="1" i="1" cap="none" spc="0" dirty="0">
              <a:ln/>
              <a:solidFill>
                <a:schemeClr val="bg2"/>
              </a:solidFill>
              <a:effectLst/>
              <a:latin typeface="Baskerville Old Face" panose="02020602080505020303" pitchFamily="18" charset="0"/>
            </a:endParaRPr>
          </a:p>
        </p:txBody>
      </p:sp>
      <p:pic>
        <p:nvPicPr>
          <p:cNvPr id="11" name="Picture 10">
            <a:extLst>
              <a:ext uri="{FF2B5EF4-FFF2-40B4-BE49-F238E27FC236}">
                <a16:creationId xmlns:a16="http://schemas.microsoft.com/office/drawing/2014/main" id="{80A5996F-99AF-4851-87D4-EB34224C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245" y="4980986"/>
            <a:ext cx="1935063" cy="1787840"/>
          </a:xfrm>
          <a:prstGeom prst="rect">
            <a:avLst/>
          </a:prstGeom>
        </p:spPr>
      </p:pic>
      <p:sp>
        <p:nvSpPr>
          <p:cNvPr id="2" name="Rectangle 1">
            <a:extLst>
              <a:ext uri="{FF2B5EF4-FFF2-40B4-BE49-F238E27FC236}">
                <a16:creationId xmlns:a16="http://schemas.microsoft.com/office/drawing/2014/main" id="{3DA9C277-E4A8-4569-8732-4B4684607D25}"/>
              </a:ext>
            </a:extLst>
          </p:cNvPr>
          <p:cNvSpPr/>
          <p:nvPr/>
        </p:nvSpPr>
        <p:spPr>
          <a:xfrm>
            <a:off x="481939" y="2455472"/>
            <a:ext cx="6090741" cy="181588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n/>
                <a:solidFill>
                  <a:srgbClr val="0070C0"/>
                </a:solidFill>
                <a:latin typeface="Baskerville Old Face" panose="02020602080505020303" pitchFamily="18" charset="0"/>
              </a:rPr>
              <a:t>This training will be taught in 2-hour sessions conducted over 4 consecutive weeks for a total of 8-hours of training.</a:t>
            </a:r>
          </a:p>
          <a:p>
            <a:pPr lvl="1"/>
            <a:endParaRPr lang="en-US" sz="2800" b="1" cap="none" spc="0" dirty="0">
              <a:ln/>
              <a:solidFill>
                <a:srgbClr val="0070C0"/>
              </a:solidFill>
              <a:effectLst/>
              <a:latin typeface="Baskerville Old Face" panose="02020602080505020303" pitchFamily="18" charset="0"/>
            </a:endParaRPr>
          </a:p>
        </p:txBody>
      </p:sp>
      <p:sp>
        <p:nvSpPr>
          <p:cNvPr id="12" name="Rectangle 11">
            <a:extLst>
              <a:ext uri="{FF2B5EF4-FFF2-40B4-BE49-F238E27FC236}">
                <a16:creationId xmlns:a16="http://schemas.microsoft.com/office/drawing/2014/main" id="{45C6B052-C236-4BE2-8D22-217F3D960EC1}"/>
              </a:ext>
            </a:extLst>
          </p:cNvPr>
          <p:cNvSpPr/>
          <p:nvPr/>
        </p:nvSpPr>
        <p:spPr>
          <a:xfrm>
            <a:off x="481939" y="222302"/>
            <a:ext cx="4963218"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3600" b="1" dirty="0">
                <a:ln/>
                <a:solidFill>
                  <a:srgbClr val="002060"/>
                </a:solidFill>
                <a:latin typeface="Baskerville Old Face" panose="02020602080505020303" pitchFamily="18" charset="0"/>
              </a:rPr>
              <a:t>Program Manager Update</a:t>
            </a:r>
            <a:endParaRPr lang="en-US" sz="3600" b="1" cap="none" spc="0" dirty="0">
              <a:ln/>
              <a:solidFill>
                <a:srgbClr val="002060"/>
              </a:solidFill>
              <a:effectLst/>
              <a:latin typeface="Baskerville Old Face" panose="02020602080505020303" pitchFamily="18" charset="0"/>
            </a:endParaRPr>
          </a:p>
        </p:txBody>
      </p:sp>
      <p:pic>
        <p:nvPicPr>
          <p:cNvPr id="13" name="Picture 12">
            <a:extLst>
              <a:ext uri="{FF2B5EF4-FFF2-40B4-BE49-F238E27FC236}">
                <a16:creationId xmlns:a16="http://schemas.microsoft.com/office/drawing/2014/main" id="{35FAA6BD-E9CF-45CD-BAE2-3C3E0300A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346" y="0"/>
            <a:ext cx="1880654" cy="1569660"/>
          </a:xfrm>
          <a:prstGeom prst="rect">
            <a:avLst/>
          </a:prstGeom>
        </p:spPr>
      </p:pic>
      <p:sp>
        <p:nvSpPr>
          <p:cNvPr id="9" name="Rectangle 8">
            <a:extLst>
              <a:ext uri="{FF2B5EF4-FFF2-40B4-BE49-F238E27FC236}">
                <a16:creationId xmlns:a16="http://schemas.microsoft.com/office/drawing/2014/main" id="{ED79FD5E-4F96-4874-84B3-FEE9B1865039}"/>
              </a:ext>
            </a:extLst>
          </p:cNvPr>
          <p:cNvSpPr/>
          <p:nvPr/>
        </p:nvSpPr>
        <p:spPr>
          <a:xfrm>
            <a:off x="6450721" y="1625883"/>
            <a:ext cx="4186837"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rgbClr val="0070C0"/>
                </a:solidFill>
                <a:effectLst/>
                <a:latin typeface="Baskerville Old Face" panose="02020602080505020303" pitchFamily="18" charset="0"/>
              </a:rPr>
              <a:t>Coming </a:t>
            </a:r>
            <a:br>
              <a:rPr lang="en-US" sz="3600" b="1" cap="none" spc="0" dirty="0">
                <a:ln/>
                <a:solidFill>
                  <a:srgbClr val="0070C0"/>
                </a:solidFill>
                <a:effectLst/>
                <a:latin typeface="Baskerville Old Face" panose="02020602080505020303" pitchFamily="18" charset="0"/>
              </a:rPr>
            </a:br>
            <a:r>
              <a:rPr lang="en-US" sz="3600" b="1" cap="none" spc="0" dirty="0">
                <a:ln/>
                <a:solidFill>
                  <a:srgbClr val="0070C0"/>
                </a:solidFill>
                <a:effectLst/>
                <a:latin typeface="Baskerville Old Face" panose="02020602080505020303" pitchFamily="18" charset="0"/>
              </a:rPr>
              <a:t>1</a:t>
            </a:r>
            <a:r>
              <a:rPr lang="en-US" sz="3600" b="1" cap="none" spc="0" baseline="30000" dirty="0">
                <a:ln/>
                <a:solidFill>
                  <a:srgbClr val="0070C0"/>
                </a:solidFill>
                <a:effectLst/>
                <a:latin typeface="Baskerville Old Face" panose="02020602080505020303" pitchFamily="18" charset="0"/>
              </a:rPr>
              <a:t>st</a:t>
            </a:r>
            <a:r>
              <a:rPr lang="en-US" sz="3600" b="1" cap="none" spc="0" dirty="0">
                <a:ln/>
                <a:solidFill>
                  <a:srgbClr val="0070C0"/>
                </a:solidFill>
                <a:effectLst/>
                <a:latin typeface="Baskerville Old Face" panose="02020602080505020303" pitchFamily="18" charset="0"/>
              </a:rPr>
              <a:t> Quarter  2024</a:t>
            </a:r>
          </a:p>
        </p:txBody>
      </p:sp>
      <p:pic>
        <p:nvPicPr>
          <p:cNvPr id="14" name="Picture 4" descr="Langganan Video Teleconference (ZOOM)">
            <a:extLst>
              <a:ext uri="{FF2B5EF4-FFF2-40B4-BE49-F238E27FC236}">
                <a16:creationId xmlns:a16="http://schemas.microsoft.com/office/drawing/2014/main" id="{49858147-AA74-4733-8482-F4D738E19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128" y="2911862"/>
            <a:ext cx="3166024" cy="1780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Rectangle 14">
            <a:extLst>
              <a:ext uri="{FF2B5EF4-FFF2-40B4-BE49-F238E27FC236}">
                <a16:creationId xmlns:a16="http://schemas.microsoft.com/office/drawing/2014/main" id="{7D2E85A6-48A2-439F-A714-F1FDD8D4B4EB}"/>
              </a:ext>
            </a:extLst>
          </p:cNvPr>
          <p:cNvSpPr/>
          <p:nvPr/>
        </p:nvSpPr>
        <p:spPr>
          <a:xfrm>
            <a:off x="427446" y="1369665"/>
            <a:ext cx="6145234"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u="sng" dirty="0">
                <a:ln/>
                <a:latin typeface="Baskerville Old Face" panose="02020602080505020303" pitchFamily="18" charset="0"/>
              </a:rPr>
              <a:t>File Construction On-Line Learning</a:t>
            </a:r>
            <a:endParaRPr lang="en-US" sz="3200" b="1" u="sng" cap="none" spc="0" dirty="0">
              <a:ln/>
              <a:effectLst/>
              <a:latin typeface="Baskerville Old Face" panose="02020602080505020303" pitchFamily="18" charset="0"/>
            </a:endParaRPr>
          </a:p>
        </p:txBody>
      </p:sp>
    </p:spTree>
    <p:extLst>
      <p:ext uri="{BB962C8B-B14F-4D97-AF65-F5344CB8AC3E}">
        <p14:creationId xmlns:p14="http://schemas.microsoft.com/office/powerpoint/2010/main" val="602960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fb00572-5f11-4b50-8891-1855577911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0F06272BE8E4BA76BCC2382963B2B" ma:contentTypeVersion="16" ma:contentTypeDescription="Create a new document." ma:contentTypeScope="" ma:versionID="3d06d8e78e4e99b8a9d3944bc6ec485c">
  <xsd:schema xmlns:xsd="http://www.w3.org/2001/XMLSchema" xmlns:xs="http://www.w3.org/2001/XMLSchema" xmlns:p="http://schemas.microsoft.com/office/2006/metadata/properties" xmlns:ns3="3fb00572-5f11-4b50-8891-18555779111c" xmlns:ns4="9d3f0b6a-2c74-4630-8576-6ec8d6aefcce" targetNamespace="http://schemas.microsoft.com/office/2006/metadata/properties" ma:root="true" ma:fieldsID="b2738bf0e9de062b3fbc358d04e0c74f" ns3:_="" ns4:_="">
    <xsd:import namespace="3fb00572-5f11-4b50-8891-18555779111c"/>
    <xsd:import namespace="9d3f0b6a-2c74-4630-8576-6ec8d6aefc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00572-5f11-4b50-8891-185557791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3f0b6a-2c74-4630-8576-6ec8d6aefcc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DBE365-6CDD-4EC2-8456-2977C9EFE304}">
  <ds:schemaRefs>
    <ds:schemaRef ds:uri="http://schemas.microsoft.com/office/2006/documentManagement/types"/>
    <ds:schemaRef ds:uri="http://purl.org/dc/terms/"/>
    <ds:schemaRef ds:uri="http://schemas.microsoft.com/office/infopath/2007/PartnerControls"/>
    <ds:schemaRef ds:uri="http://purl.org/dc/elements/1.1/"/>
    <ds:schemaRef ds:uri="http://purl.org/dc/dcmitype/"/>
    <ds:schemaRef ds:uri="3fb00572-5f11-4b50-8891-18555779111c"/>
    <ds:schemaRef ds:uri="9d3f0b6a-2c74-4630-8576-6ec8d6aefcc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1DE8AB9-1DC2-413E-973F-9084FB971AA2}">
  <ds:schemaRefs>
    <ds:schemaRef ds:uri="http://schemas.microsoft.com/sharepoint/v3/contenttype/forms"/>
  </ds:schemaRefs>
</ds:datastoreItem>
</file>

<file path=customXml/itemProps3.xml><?xml version="1.0" encoding="utf-8"?>
<ds:datastoreItem xmlns:ds="http://schemas.openxmlformats.org/officeDocument/2006/customXml" ds:itemID="{D8AB8F3E-A329-4372-AC65-BBC692495C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00572-5f11-4b50-8891-18555779111c"/>
    <ds:schemaRef ds:uri="9d3f0b6a-2c74-4630-8576-6ec8d6aefc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2141</TotalTime>
  <Words>832</Words>
  <Application>Microsoft Office PowerPoint</Application>
  <PresentationFormat>Widescreen</PresentationFormat>
  <Paragraphs>85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Baskerville Old Face</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Hooper, Suellyn L</dc:creator>
  <cp:lastModifiedBy>Hooper, Suellyn L</cp:lastModifiedBy>
  <cp:revision>123</cp:revision>
  <dcterms:created xsi:type="dcterms:W3CDTF">2022-09-13T12:00:24Z</dcterms:created>
  <dcterms:modified xsi:type="dcterms:W3CDTF">2023-11-30T18:21:58Z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0x0101006DF0F06272BE8E4BA76BCC2382963B2B</vt:lpwstr>
  </property>
</Properties>
</file>