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1" r:id="rId7"/>
    <p:sldId id="292" r:id="rId8"/>
    <p:sldId id="279" r:id="rId9"/>
    <p:sldId id="295" r:id="rId10"/>
    <p:sldId id="294" r:id="rId11"/>
    <p:sldId id="293" r:id="rId12"/>
    <p:sldId id="267" r:id="rId13"/>
    <p:sldId id="263" r:id="rId14"/>
    <p:sldId id="289" r:id="rId15"/>
    <p:sldId id="266" r:id="rId16"/>
    <p:sldId id="278" r:id="rId17"/>
    <p:sldId id="286" r:id="rId18"/>
    <p:sldId id="282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36EE2-86BA-4E25-A6EA-26A870EE1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7A62D-153F-40B8-851B-AD6283208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FBB67-FC10-45EE-9C9A-33F68517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F572C-5CC2-48CC-87DD-4395D85B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45213-8033-42FE-86CB-821EE752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0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16E2-C46F-42C7-ABAA-A4291C01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9004B-E681-4826-BC76-2717A9EBB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7B5DF-4ECE-4397-808A-EF418954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F1B6B-2169-473C-8D51-9371C0D5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FA96E-F6A1-44BF-9B9B-61DD7F9F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BBFBD-B86F-4EF3-B023-135138019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88A0D-0D60-45E5-859A-1430CBB5F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5494-6EAA-471C-B169-77AC23D9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09432-6569-403C-BCB3-A521E889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64A3-0D35-45F8-969E-1DEA1FD5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2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A08D-866C-456D-AE7D-C1B86069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5DCB-8CC9-4A84-B2CC-40C6085DD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B7CF1-7470-4F79-AAC8-9E7D9E5D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34F0B-DE69-4E00-9F1F-400D4DA0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9FA0-28E7-46F5-B30C-48DFDDE8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8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01D-8EF3-4839-960F-19B80282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41746-E883-43F2-8FA8-FF1650BFE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A63A3-66CC-44B7-9C82-6C395A5C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99279-D3F5-4F46-A3AD-80729A8A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C25BD-0173-4AEE-990E-A2A9F10E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7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8856-CE10-446B-AD58-014253E7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A02AA-D04D-406C-82F3-FE9EB3920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FA5B-A2D8-44BB-BD22-79AF72A02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CFE9C-CADF-43C4-A4DA-958E115F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27B23-D824-49CB-9EED-753F6593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F79B0-99F8-442B-AACE-AE965C2C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8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F3D1-0097-47D9-9563-23F50034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8BD96-2998-4543-88C1-F3F1FA21B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DCD65-EF57-41A9-9C4A-189E017F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6B3EF-CE3A-4CC5-AAC6-0F96CE945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5EF8D-D12F-44D8-A288-30A49C353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21952-010D-4CA5-9263-E98D5F73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64662-8266-46F5-9D1B-5246B08F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56740-E31B-443C-AC2B-B6EFF33F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7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E9CE-A8BF-43EA-A2DF-889BAA43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DF77-83F5-4199-BC8E-A96C530A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0DC1B-C318-442B-9E70-3C827153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33DB6-3F77-4CA0-9DF6-125BC93E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E5DC0-30FF-440D-ADE5-65C8EC4B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32823-72CE-4C48-AAA3-5434E3EF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5E4CE-E694-4174-92FF-20EF46F5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9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FE0C-1EF3-4FF2-82D6-63536B6C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7CB23-5AA9-415E-9D67-B2903C33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66019-D244-48C3-9A29-745182E75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C7B34-6CD1-415C-956E-10CAE23C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657C9-A745-4507-8B92-03D21039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7CCE2-47EF-4F44-AEDF-D1C873F4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8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91B0-4801-4246-8CDB-940E096D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B71D0-6771-48ED-8847-E4266C259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207A0-605C-4C85-A691-1D3AB30BD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507DA-F12C-474D-BF99-EBF1B83D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09C7B-38F7-47BB-920A-C92F4608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9C859-3E12-4754-81A2-B0011A58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7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B6BB0-DEEF-4069-A13C-46BAB4E4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55777-7960-4DFC-9159-125DEB464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36E8-B8DB-4BCA-9662-A8C0CA366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9D5C-3A82-42D4-8A6B-1CE0BE3606DB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A444-DA05-4EC9-A86B-A44083B97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69D31-82CC-48CE-8966-0393BB2C3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etc.org/kleap/assessor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etc.org/kleap/assessors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4781F77-FD0C-4555-8D92-6748F48D7474}"/>
              </a:ext>
            </a:extLst>
          </p:cNvPr>
          <p:cNvSpPr/>
          <p:nvPr/>
        </p:nvSpPr>
        <p:spPr>
          <a:xfrm>
            <a:off x="0" y="-352"/>
            <a:ext cx="12192000" cy="6840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E3C8CA-9C84-4D15-8B64-ACE2C80596CC}"/>
              </a:ext>
            </a:extLst>
          </p:cNvPr>
          <p:cNvGrpSpPr/>
          <p:nvPr/>
        </p:nvGrpSpPr>
        <p:grpSpPr>
          <a:xfrm>
            <a:off x="455946" y="-136961"/>
            <a:ext cx="8942054" cy="7384427"/>
            <a:chOff x="325993" y="-589846"/>
            <a:chExt cx="9055584" cy="8045484"/>
          </a:xfrm>
          <a:blipFill>
            <a:blip r:embed="rId2"/>
            <a:stretch>
              <a:fillRect/>
            </a:stretch>
          </a:blip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429FCE4-17D1-46BC-960E-6B61B4A115AA}"/>
                </a:ext>
              </a:extLst>
            </p:cNvPr>
            <p:cNvSpPr/>
            <p:nvPr/>
          </p:nvSpPr>
          <p:spPr>
            <a:xfrm rot="2143285">
              <a:off x="744623" y="-209126"/>
              <a:ext cx="1164669" cy="3987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4CA1AD-D81C-44D7-A7A1-53D9CBDBF183}"/>
                </a:ext>
              </a:extLst>
            </p:cNvPr>
            <p:cNvSpPr/>
            <p:nvPr/>
          </p:nvSpPr>
          <p:spPr>
            <a:xfrm rot="2143285">
              <a:off x="1427447" y="-460197"/>
              <a:ext cx="1164669" cy="58699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040202-96E8-4FA2-9D5D-62215F8566F6}"/>
                </a:ext>
              </a:extLst>
            </p:cNvPr>
            <p:cNvSpPr/>
            <p:nvPr/>
          </p:nvSpPr>
          <p:spPr>
            <a:xfrm rot="2143285">
              <a:off x="1965966" y="-563065"/>
              <a:ext cx="1164669" cy="7750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764FE5-C78D-46A1-B69F-5E59B8C1BCCE}"/>
                </a:ext>
              </a:extLst>
            </p:cNvPr>
            <p:cNvSpPr/>
            <p:nvPr/>
          </p:nvSpPr>
          <p:spPr>
            <a:xfrm rot="2143285">
              <a:off x="2984950" y="-589845"/>
              <a:ext cx="1164669" cy="8035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84A716-ED58-4A70-A3FB-B075AAD6AFF1}"/>
                </a:ext>
              </a:extLst>
            </p:cNvPr>
            <p:cNvSpPr/>
            <p:nvPr/>
          </p:nvSpPr>
          <p:spPr>
            <a:xfrm rot="2143285">
              <a:off x="4153988" y="-589846"/>
              <a:ext cx="1164669" cy="8035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4A6AA0-E34A-438E-9EA2-008091D01840}"/>
                </a:ext>
              </a:extLst>
            </p:cNvPr>
            <p:cNvSpPr/>
            <p:nvPr/>
          </p:nvSpPr>
          <p:spPr>
            <a:xfrm rot="2143285">
              <a:off x="5252303" y="-579437"/>
              <a:ext cx="1164669" cy="8035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CF57E7-C003-415E-A834-D5E815F9A6EF}"/>
                </a:ext>
              </a:extLst>
            </p:cNvPr>
            <p:cNvSpPr/>
            <p:nvPr/>
          </p:nvSpPr>
          <p:spPr>
            <a:xfrm rot="2143285">
              <a:off x="6003721" y="1076866"/>
              <a:ext cx="1164669" cy="58699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9E9D63-2787-451F-92EF-8948A4F9574A}"/>
                </a:ext>
              </a:extLst>
            </p:cNvPr>
            <p:cNvSpPr/>
            <p:nvPr/>
          </p:nvSpPr>
          <p:spPr>
            <a:xfrm rot="2143285">
              <a:off x="6649758" y="2505194"/>
              <a:ext cx="1164669" cy="3987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C028E0-4904-49F0-9032-7306CBBB4BE1}"/>
                </a:ext>
              </a:extLst>
            </p:cNvPr>
            <p:cNvSpPr/>
            <p:nvPr/>
          </p:nvSpPr>
          <p:spPr>
            <a:xfrm rot="2143285">
              <a:off x="7521541" y="3363531"/>
              <a:ext cx="1164669" cy="28772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BDECAC-8182-478E-A71A-AF391DE5E5D6}"/>
                </a:ext>
              </a:extLst>
            </p:cNvPr>
            <p:cNvSpPr/>
            <p:nvPr/>
          </p:nvSpPr>
          <p:spPr>
            <a:xfrm rot="2143285">
              <a:off x="8351100" y="4148961"/>
              <a:ext cx="1030477" cy="19927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2855683-81F5-4DD6-9EDB-3B6578ADE791}"/>
                </a:ext>
              </a:extLst>
            </p:cNvPr>
            <p:cNvSpPr/>
            <p:nvPr/>
          </p:nvSpPr>
          <p:spPr>
            <a:xfrm rot="2143285">
              <a:off x="325993" y="120780"/>
              <a:ext cx="1004714" cy="19927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530D0FD-CB71-4D0E-9C5F-B139DAF3F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9" y="1017180"/>
            <a:ext cx="2569938" cy="23767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5C039B-2EEA-49AC-ABFF-215368EA4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41" y="133024"/>
            <a:ext cx="3188597" cy="2659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B846AA-89DF-4398-B75F-7BF7E22425CF}"/>
              </a:ext>
            </a:extLst>
          </p:cNvPr>
          <p:cNvSpPr/>
          <p:nvPr/>
        </p:nvSpPr>
        <p:spPr>
          <a:xfrm>
            <a:off x="8829271" y="2888755"/>
            <a:ext cx="288684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Meeting</a:t>
            </a:r>
            <a:br>
              <a:rPr lang="en-US" sz="4000" b="1" dirty="0">
                <a:ln/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4000" b="1" dirty="0">
                <a:ln/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06-01-2023</a:t>
            </a:r>
          </a:p>
        </p:txBody>
      </p:sp>
    </p:spTree>
    <p:extLst>
      <p:ext uri="{BB962C8B-B14F-4D97-AF65-F5344CB8AC3E}">
        <p14:creationId xmlns:p14="http://schemas.microsoft.com/office/powerpoint/2010/main" val="10657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0885DD-3DD2-4D2A-872B-AFB865172162}"/>
              </a:ext>
            </a:extLst>
          </p:cNvPr>
          <p:cNvSpPr/>
          <p:nvPr/>
        </p:nvSpPr>
        <p:spPr>
          <a:xfrm>
            <a:off x="364803" y="773518"/>
            <a:ext cx="11742530" cy="4566122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Issue: Not all agencies have them separated</a:t>
            </a:r>
            <a:endParaRPr lang="en-US" sz="2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Baskerville Old Face" panose="02020602080505020303" pitchFamily="18" charset="0"/>
              </a:rPr>
              <a:t>20.1.1 Privacy and Security: [M]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Baskerville Old Face" panose="02020602080505020303" pitchFamily="18" charset="0"/>
              </a:rPr>
              <a:t>A written directive establishes procedures for the privacy and security of agency records (hard copy and computerized), that includes at a minimum: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Baskerville Old Face" panose="02020602080505020303" pitchFamily="18" charset="0"/>
              </a:rPr>
              <a:t>Physical separation</a:t>
            </a:r>
            <a:r>
              <a:rPr lang="en-US" sz="2400" dirty="0">
                <a:solidFill>
                  <a:srgbClr val="00B050"/>
                </a:solidFill>
                <a:latin typeface="Baskerville Old Face" panose="02020602080505020303" pitchFamily="18" charset="0"/>
              </a:rPr>
              <a:t>, or a method to distinguish, </a:t>
            </a:r>
            <a:r>
              <a:rPr lang="en-US" sz="2400" strike="sngStrike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of</a:t>
            </a:r>
            <a:r>
              <a:rPr lang="en-US" sz="2400" dirty="0">
                <a:latin typeface="Baskerville Old Face" panose="02020602080505020303" pitchFamily="18" charset="0"/>
              </a:rPr>
              <a:t> juvenile and adult arrest records;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Baskerville Old Face" panose="02020602080505020303" pitchFamily="18" charset="0"/>
              </a:rPr>
              <a:t>Collection, dissemination, and retention of fingerprints, photographs, and other forms of identification pertaining to juveniles;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Baskerville Old Face" panose="02020602080505020303" pitchFamily="18" charset="0"/>
              </a:rPr>
              <a:t>Physical security and controlled access to files; and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Baskerville Old Face" panose="02020602080505020303" pitchFamily="18" charset="0"/>
              </a:rPr>
              <a:t>The release of records.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AF6CC-D102-4D8C-995F-EA71CFF60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CC35F2-F56C-48E4-8E55-45CD510D7AE8}"/>
              </a:ext>
            </a:extLst>
          </p:cNvPr>
          <p:cNvSpPr/>
          <p:nvPr/>
        </p:nvSpPr>
        <p:spPr>
          <a:xfrm>
            <a:off x="296309" y="153740"/>
            <a:ext cx="4423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2</a:t>
            </a:r>
            <a:r>
              <a:rPr lang="en-US" sz="2800" b="1" cap="none" spc="0" baseline="30000" dirty="0">
                <a:ln/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nd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 Edition Standard Revision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99C8C7-8C09-48B9-ACA9-CCDA1DE2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0885DD-3DD2-4D2A-872B-AFB865172162}"/>
              </a:ext>
            </a:extLst>
          </p:cNvPr>
          <p:cNvSpPr/>
          <p:nvPr/>
        </p:nvSpPr>
        <p:spPr>
          <a:xfrm>
            <a:off x="224735" y="826148"/>
            <a:ext cx="11742530" cy="4566122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Issue: State UOF Report does not capture</a:t>
            </a:r>
            <a:endParaRPr lang="en-US" sz="22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Baskerville Old Face" panose="02020602080505020303" pitchFamily="18" charset="0"/>
              </a:rPr>
              <a:t>6.2.3 Annual Analysis of Use of Force Reporting:</a:t>
            </a:r>
            <a:r>
              <a:rPr lang="en-US" sz="2200" dirty="0">
                <a:latin typeface="Baskerville Old Face" panose="02020602080505020303" pitchFamily="18" charset="0"/>
              </a:rPr>
              <a:t> </a:t>
            </a:r>
            <a:r>
              <a:rPr lang="en-US" sz="2200" b="1" dirty="0">
                <a:latin typeface="Baskerville Old Face" panose="02020602080505020303" pitchFamily="18" charset="0"/>
              </a:rPr>
              <a:t>[M] </a:t>
            </a:r>
            <a:r>
              <a:rPr lang="en-US" sz="2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[TIME SENSITIVE]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Baskerville Old Face" panose="02020602080505020303" pitchFamily="18" charset="0"/>
              </a:rPr>
              <a:t>The agency conducts an </a:t>
            </a:r>
            <a:r>
              <a:rPr lang="en-US" sz="22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annual analysis </a:t>
            </a:r>
            <a:r>
              <a:rPr lang="en-US" sz="2200" dirty="0">
                <a:latin typeface="Baskerville Old Face" panose="02020602080505020303" pitchFamily="18" charset="0"/>
              </a:rPr>
              <a:t>of its use of force reports, completed in accordance with standard 6.2.1, and the agency policies and procedures. The annual analysis at a minimum should identify:</a:t>
            </a:r>
          </a:p>
          <a:p>
            <a:r>
              <a:rPr lang="en-US" sz="2200" dirty="0">
                <a:latin typeface="Baskerville Old Face" panose="02020602080505020303" pitchFamily="18" charset="0"/>
              </a:rPr>
              <a:t>a.	</a:t>
            </a:r>
            <a:r>
              <a:rPr lang="en-US" sz="2200" strike="sngStrike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Date</a:t>
            </a:r>
            <a:r>
              <a:rPr lang="en-US" sz="2200" dirty="0">
                <a:latin typeface="Baskerville Old Face" panose="02020602080505020303" pitchFamily="18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Baskerville Old Face" panose="02020602080505020303" pitchFamily="18" charset="0"/>
              </a:rPr>
              <a:t>Day</a:t>
            </a:r>
            <a:r>
              <a:rPr lang="en-US" sz="2200" dirty="0">
                <a:latin typeface="Baskerville Old Face" panose="02020602080505020303" pitchFamily="18" charset="0"/>
              </a:rPr>
              <a:t> and time incident occurred;</a:t>
            </a:r>
          </a:p>
          <a:p>
            <a:r>
              <a:rPr lang="en-US" sz="2200" dirty="0">
                <a:latin typeface="Baskerville Old Face" panose="02020602080505020303" pitchFamily="18" charset="0"/>
              </a:rPr>
              <a:t>b.	Types of incidents resulting in the use of force;</a:t>
            </a:r>
          </a:p>
          <a:p>
            <a:r>
              <a:rPr lang="en-US" sz="2200" dirty="0">
                <a:latin typeface="Baskerville Old Face" panose="02020602080505020303" pitchFamily="18" charset="0"/>
              </a:rPr>
              <a:t>c.	Trends or patterns related to race, age, gender, </a:t>
            </a:r>
            <a:r>
              <a:rPr lang="en-US" sz="2200" strike="sngStrike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crimes</a:t>
            </a:r>
            <a:r>
              <a:rPr lang="en-US" sz="2200" dirty="0">
                <a:solidFill>
                  <a:srgbClr val="00B050"/>
                </a:solidFill>
                <a:latin typeface="Baskerville Old Face" panose="02020602080505020303" pitchFamily="18" charset="0"/>
              </a:rPr>
              <a:t> reason for contact</a:t>
            </a:r>
            <a:r>
              <a:rPr lang="en-US" sz="2200" dirty="0">
                <a:latin typeface="Baskerville Old Face" panose="02020602080505020303" pitchFamily="18" charset="0"/>
              </a:rPr>
              <a:t>, and location of   </a:t>
            </a:r>
            <a:br>
              <a:rPr lang="en-US" sz="2200" dirty="0">
                <a:latin typeface="Baskerville Old Face" panose="02020602080505020303" pitchFamily="18" charset="0"/>
              </a:rPr>
            </a:br>
            <a:r>
              <a:rPr lang="en-US" sz="2200" dirty="0">
                <a:latin typeface="Baskerville Old Face" panose="02020602080505020303" pitchFamily="18" charset="0"/>
              </a:rPr>
              <a:t>            subjects involved;</a:t>
            </a:r>
          </a:p>
          <a:p>
            <a:r>
              <a:rPr lang="en-US" sz="2200" dirty="0">
                <a:latin typeface="Baskerville Old Face" panose="02020602080505020303" pitchFamily="18" charset="0"/>
              </a:rPr>
              <a:t>d.	Trends or patterns of injuries to any subjects or employees involved; and</a:t>
            </a:r>
          </a:p>
          <a:p>
            <a:r>
              <a:rPr lang="en-US" sz="2200" dirty="0">
                <a:latin typeface="Baskerville Old Face" panose="02020602080505020303" pitchFamily="18" charset="0"/>
              </a:rPr>
              <a:t>e.	Any influence of findings on policies, procedures, training, and equipment.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AF6CC-D102-4D8C-995F-EA71CFF60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CC35F2-F56C-48E4-8E55-45CD510D7AE8}"/>
              </a:ext>
            </a:extLst>
          </p:cNvPr>
          <p:cNvSpPr/>
          <p:nvPr/>
        </p:nvSpPr>
        <p:spPr>
          <a:xfrm>
            <a:off x="296309" y="153740"/>
            <a:ext cx="4423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2</a:t>
            </a:r>
            <a:r>
              <a:rPr lang="en-US" sz="2800" b="1" cap="none" spc="0" baseline="30000" dirty="0">
                <a:ln/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nd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 Edition Standard Revision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D0E9D6-A80E-43D5-8870-C06338A5F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A7CC54-E083-4BCA-8268-93CA64BFE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DB5BC6-B162-454E-B76F-EBDA08ABC6A8}"/>
              </a:ext>
            </a:extLst>
          </p:cNvPr>
          <p:cNvSpPr/>
          <p:nvPr/>
        </p:nvSpPr>
        <p:spPr>
          <a:xfrm>
            <a:off x="167624" y="3053163"/>
            <a:ext cx="9786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 references will be completed by August 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F46D4D-1EB9-4E9A-B1C4-E5374C41FE59}"/>
              </a:ext>
            </a:extLst>
          </p:cNvPr>
          <p:cNvSpPr/>
          <p:nvPr/>
        </p:nvSpPr>
        <p:spPr>
          <a:xfrm>
            <a:off x="296309" y="153740"/>
            <a:ext cx="4934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cap="none" spc="0" dirty="0">
                <a:ln/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Software Program Update</a:t>
            </a:r>
          </a:p>
        </p:txBody>
      </p:sp>
      <p:pic>
        <p:nvPicPr>
          <p:cNvPr id="2" name="Picture 2" descr="Lexipol Announces New Logo, Tagline and Website | Firehouse">
            <a:extLst>
              <a:ext uri="{FF2B5EF4-FFF2-40B4-BE49-F238E27FC236}">
                <a16:creationId xmlns:a16="http://schemas.microsoft.com/office/drawing/2014/main" id="{B0CA09E5-51C7-47F0-9170-02FC345F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27" y="1147213"/>
            <a:ext cx="7409179" cy="16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F98BD5-475D-4B1A-818C-6CFB964A3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127000" y="1184949"/>
            <a:ext cx="1213273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b="1" u="sng" dirty="0">
                <a:ln/>
                <a:latin typeface="Baskerville Old Face" panose="02020602080505020303" pitchFamily="18" charset="0"/>
              </a:rPr>
              <a:t>Enrollment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41 Agencies enrolled, 45 Interested.</a:t>
            </a:r>
          </a:p>
          <a:p>
            <a:pPr marL="514350" indent="-514350">
              <a:buBlip>
                <a:blip r:embed="rId2"/>
              </a:buBlip>
            </a:pPr>
            <a:endParaRPr lang="en-US" sz="2800" b="1" u="sng" dirty="0">
              <a:ln/>
              <a:latin typeface="Baskerville Old Face" panose="02020602080505020303" pitchFamily="18" charset="0"/>
            </a:endParaRPr>
          </a:p>
          <a:p>
            <a:pPr marL="514350" indent="-514350">
              <a:buBlip>
                <a:blip r:embed="rId2"/>
              </a:buBlip>
            </a:pPr>
            <a:r>
              <a:rPr lang="en-US" sz="2800" b="1" u="sng" dirty="0">
                <a:ln/>
                <a:latin typeface="Baskerville Old Face" panose="02020602080505020303" pitchFamily="18" charset="0"/>
              </a:rPr>
              <a:t>Training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FREE to Participating Agencies, non-participating agencies will be billed $50 per attendee.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AM Training KLETC Hutchinson Classroom 8 – Thursday, July 13, 2023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800" b="1" cap="none" spc="0" dirty="0">
                <a:ln/>
                <a:effectLst/>
                <a:latin typeface="Baskerville Old Face" panose="02020602080505020303" pitchFamily="18" charset="0"/>
              </a:rPr>
              <a:t>AM Training Fr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anklin County Sheriff’s Office – Tuesday, July 18, 2023 </a:t>
            </a:r>
            <a:endParaRPr lang="en-US" sz="2800" b="1" cap="none" spc="0" dirty="0">
              <a:ln/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09386D-ABC1-45FA-80FF-25D7010EF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BD9EA3-5BDE-467A-80E5-BF89E079D89B}"/>
              </a:ext>
            </a:extLst>
          </p:cNvPr>
          <p:cNvSpPr/>
          <p:nvPr/>
        </p:nvSpPr>
        <p:spPr>
          <a:xfrm>
            <a:off x="296309" y="153740"/>
            <a:ext cx="4963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002060"/>
                </a:solidFill>
                <a:latin typeface="Baskerville Old Face" panose="02020602080505020303" pitchFamily="18" charset="0"/>
              </a:rPr>
              <a:t>Program Manager Update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95DE1E-2086-4492-9E03-7444F4746B80}"/>
              </a:ext>
            </a:extLst>
          </p:cNvPr>
          <p:cNvSpPr/>
          <p:nvPr/>
        </p:nvSpPr>
        <p:spPr>
          <a:xfrm>
            <a:off x="537556" y="149142"/>
            <a:ext cx="466615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002060"/>
                </a:solidFill>
              </a:rPr>
              <a:t>Prospective Agencies</a:t>
            </a:r>
            <a:endParaRPr lang="en-US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D611BD-E801-4893-B92D-678FE63B8364}"/>
              </a:ext>
            </a:extLst>
          </p:cNvPr>
          <p:cNvGraphicFramePr>
            <a:graphicFrameLocks noGrp="1"/>
          </p:cNvGraphicFramePr>
          <p:nvPr/>
        </p:nvGraphicFramePr>
        <p:xfrm>
          <a:off x="2622550" y="-11515725"/>
          <a:ext cx="2133600" cy="318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857199777"/>
                    </a:ext>
                  </a:extLst>
                </a:gridCol>
              </a:tblGrid>
              <a:tr h="31877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393351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37D2A3C-B1E1-4D80-811C-11BD1C1CE782}"/>
              </a:ext>
            </a:extLst>
          </p:cNvPr>
          <p:cNvSpPr/>
          <p:nvPr/>
        </p:nvSpPr>
        <p:spPr>
          <a:xfrm>
            <a:off x="7404100" y="16432213"/>
            <a:ext cx="2089150" cy="1941512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Baskerville Old Face" panose="02020602080505020303" pitchFamily="18" charset="0"/>
              </a:rPr>
            </a:b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CC2436-0C35-4A72-AEA8-F174D1C75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6456025"/>
            <a:ext cx="1114425" cy="1233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3C446B-C0ED-46C3-8BD5-79CFC77635A8}"/>
              </a:ext>
            </a:extLst>
          </p:cNvPr>
          <p:cNvSpPr/>
          <p:nvPr/>
        </p:nvSpPr>
        <p:spPr>
          <a:xfrm>
            <a:off x="7378700" y="17797463"/>
            <a:ext cx="2127250" cy="36195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cap="none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skerville Old Face" panose="02020602080505020303" pitchFamily="18" charset="0"/>
              </a:rPr>
              <a:t>Eric Green</a:t>
            </a:r>
            <a:br>
              <a:rPr lang="en-US" sz="3600" b="1" cap="none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skerville Old Face" panose="02020602080505020303" pitchFamily="18" charset="0"/>
              </a:rPr>
            </a:br>
            <a:endParaRPr lang="en-US" sz="3600" b="1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skerville Old Face" panose="02020602080505020303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95B6A6-723D-4395-8E1A-2A767AC87497}"/>
              </a:ext>
            </a:extLst>
          </p:cNvPr>
          <p:cNvGrpSpPr/>
          <p:nvPr/>
        </p:nvGrpSpPr>
        <p:grpSpPr>
          <a:xfrm>
            <a:off x="2622550" y="-11515725"/>
            <a:ext cx="2141538" cy="406400"/>
            <a:chOff x="0" y="0"/>
            <a:chExt cx="2141008" cy="4070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EE42B4-9FF5-4775-8D20-50BD5D52ABAA}"/>
                </a:ext>
              </a:extLst>
            </p:cNvPr>
            <p:cNvSpPr/>
            <p:nvPr/>
          </p:nvSpPr>
          <p:spPr>
            <a:xfrm>
              <a:off x="0" y="18142"/>
              <a:ext cx="2133596" cy="3888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0CD2D2-4433-4933-AA57-2A2AC581DEA3}"/>
                </a:ext>
              </a:extLst>
            </p:cNvPr>
            <p:cNvSpPr/>
            <p:nvPr/>
          </p:nvSpPr>
          <p:spPr>
            <a:xfrm>
              <a:off x="0" y="0"/>
              <a:ext cx="2141008" cy="33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cap="none" spc="50" baseline="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askerville Old Face" panose="02020602080505020303" pitchFamily="18" charset="0"/>
                </a:rPr>
                <a:t>Assessor</a:t>
              </a:r>
              <a:endParaRPr lang="en-US" sz="2400" b="1" cap="none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skerville Old Face" panose="02020602080505020303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621AF31-9473-4696-84B1-FC77B909A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15370175"/>
            <a:ext cx="2190750" cy="9366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DC5BBA-D1CD-4206-B40B-0F089074D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0"/>
            <a:ext cx="1371600" cy="11447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3904C4-5B42-4E35-86F4-A837973AD2AD}"/>
              </a:ext>
            </a:extLst>
          </p:cNvPr>
          <p:cNvSpPr/>
          <p:nvPr/>
        </p:nvSpPr>
        <p:spPr>
          <a:xfrm>
            <a:off x="227724" y="825352"/>
            <a:ext cx="375615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Bonner Springs Police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Colby Police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Derby Police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El</a:t>
            </a: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Dorado Police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Ellinwood Police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Ellsworth County Sheriff’s Office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Ellsworth Police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Finney County Sheriff’s Office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Frontenac Police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Garden City Police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Gardner Police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Graham County Sheriff’s Office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Gray County Sheriff’s Office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Haven Police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Hays Police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Haysville Police Department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C406A-55C2-4F36-87A5-5532D849F8F1}"/>
              </a:ext>
            </a:extLst>
          </p:cNvPr>
          <p:cNvSpPr/>
          <p:nvPr/>
        </p:nvSpPr>
        <p:spPr>
          <a:xfrm>
            <a:off x="3965445" y="825352"/>
            <a:ext cx="387317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+mj-lt"/>
              <a:buAutoNum type="arabicPeriod" startAt="17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Horton Police Department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Hugoton Police Department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Humboldt Police Department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Independence Police Department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Jackson County Sheriff’s Office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Johnson County Sheriff’s Office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Junction City Police Department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Kansas City KS Public Schools PD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Kearney County Sheriff’s Office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Lenexa Police Department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Lin</a:t>
            </a: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n County Sheriff’s Office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Louisburg Police Department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Minneapolis Police Department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Montgomery County Sheriff’s Office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Nemaha County Sheriff’s Office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Norton Police Department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9E34C0-99BE-41C7-B63F-01BE95E0EFFD}"/>
              </a:ext>
            </a:extLst>
          </p:cNvPr>
          <p:cNvSpPr/>
          <p:nvPr/>
        </p:nvSpPr>
        <p:spPr>
          <a:xfrm>
            <a:off x="7704315" y="830304"/>
            <a:ext cx="3935693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+mj-lt"/>
              <a:buAutoNum type="arabicPeriod" startAt="33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Olathe Police Department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Osage City Police Department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Overland Park Police Department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Prairie Village Police Department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Rose Hill Police Department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Russell Police Department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Sedgwick County Courthouse Police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Shawnee Police Department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Spring Hill Police Department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Wathena Police Department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Wellington Police Department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Wellsville Police Department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Wichita State University Police Dept.</a:t>
            </a:r>
          </a:p>
        </p:txBody>
      </p:sp>
    </p:spTree>
    <p:extLst>
      <p:ext uri="{BB962C8B-B14F-4D97-AF65-F5344CB8AC3E}">
        <p14:creationId xmlns:p14="http://schemas.microsoft.com/office/powerpoint/2010/main" val="4108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143933" y="935089"/>
            <a:ext cx="1213273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400" b="1" u="sng" dirty="0">
                <a:ln/>
                <a:latin typeface="Baskerville Old Face" panose="02020602080505020303" pitchFamily="18" charset="0"/>
              </a:rPr>
              <a:t>KACP Booth 05-02-2023</a:t>
            </a:r>
            <a:r>
              <a:rPr lang="en-US" sz="2400" b="1" dirty="0">
                <a:ln/>
                <a:latin typeface="Baskerville Old Face" panose="02020602080505020303" pitchFamily="18" charset="0"/>
              </a:rPr>
              <a:t>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13 KLEAP Participating Agencies stopped by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15 Non-participating agencies stopped by to learn more</a:t>
            </a:r>
          </a:p>
          <a:p>
            <a:pPr lvl="1"/>
            <a:endParaRPr lang="en-US" sz="2400" b="1" dirty="0">
              <a:ln/>
              <a:latin typeface="Baskerville Old Face" panose="02020602080505020303" pitchFamily="18" charset="0"/>
            </a:endParaRPr>
          </a:p>
          <a:p>
            <a:pPr marL="514350" indent="-514350">
              <a:buBlip>
                <a:blip r:embed="rId2"/>
              </a:buBlip>
            </a:pPr>
            <a:r>
              <a:rPr lang="en-US" sz="2400" b="1" u="sng" dirty="0">
                <a:ln/>
                <a:latin typeface="Baskerville Old Face" panose="02020602080505020303" pitchFamily="18" charset="0"/>
              </a:rPr>
              <a:t>KLEAP Activities</a:t>
            </a:r>
            <a:r>
              <a:rPr lang="en-US" sz="2400" b="1" dirty="0">
                <a:ln/>
                <a:latin typeface="Baskerville Old Face" panose="02020602080505020303" pitchFamily="18" charset="0"/>
              </a:rPr>
              <a:t>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March 6</a:t>
            </a:r>
            <a:r>
              <a:rPr lang="en-US" sz="2400" b="1" baseline="30000" dirty="0">
                <a:ln/>
                <a:latin typeface="Baskerville Old Face" panose="02020602080505020303" pitchFamily="18" charset="0"/>
              </a:rPr>
              <a:t>th</a:t>
            </a:r>
            <a:r>
              <a:rPr lang="en-US" sz="2400" b="1" dirty="0">
                <a:ln/>
                <a:latin typeface="Baskerville Old Face" panose="02020602080505020303" pitchFamily="18" charset="0"/>
              </a:rPr>
              <a:t> &amp; 7</a:t>
            </a:r>
            <a:r>
              <a:rPr lang="en-US" sz="2400" b="1" baseline="30000" dirty="0">
                <a:ln/>
                <a:latin typeface="Baskerville Old Face" panose="02020602080505020303" pitchFamily="18" charset="0"/>
              </a:rPr>
              <a:t>th</a:t>
            </a:r>
            <a:r>
              <a:rPr lang="en-US" sz="2400" b="1" dirty="0">
                <a:ln/>
                <a:latin typeface="Baskerville Old Face" panose="02020602080505020303" pitchFamily="18" charset="0"/>
              </a:rPr>
              <a:t> – Conducted 2-Day </a:t>
            </a:r>
            <a:r>
              <a:rPr lang="en-US" sz="2400" b="1" dirty="0">
                <a:ln/>
                <a:latin typeface="Baskerville Old Face" panose="02020602080505020303" pitchFamily="18" charset="0"/>
                <a:hlinkClick r:id="rId3"/>
              </a:rPr>
              <a:t>Assessor</a:t>
            </a:r>
            <a:r>
              <a:rPr lang="en-US" sz="2400" b="1" dirty="0">
                <a:ln/>
                <a:latin typeface="Baskerville Old Face" panose="02020602080505020303" pitchFamily="18" charset="0"/>
              </a:rPr>
              <a:t> Certification Class – 26 attendees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13 Lead Assessors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3 Assessors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793AAC-6BFA-4547-9564-B4C4B4A56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BA1D2A-B7A0-49A6-9E16-9C96EB08BDB5}"/>
              </a:ext>
            </a:extLst>
          </p:cNvPr>
          <p:cNvSpPr/>
          <p:nvPr/>
        </p:nvSpPr>
        <p:spPr>
          <a:xfrm>
            <a:off x="296309" y="153740"/>
            <a:ext cx="4963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002060"/>
                </a:solidFill>
                <a:latin typeface="Baskerville Old Face" panose="02020602080505020303" pitchFamily="18" charset="0"/>
              </a:rPr>
              <a:t>Program Manager Update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4795DE1E-2086-4492-9E03-7444F4746B80}"/>
              </a:ext>
            </a:extLst>
          </p:cNvPr>
          <p:cNvSpPr/>
          <p:nvPr/>
        </p:nvSpPr>
        <p:spPr>
          <a:xfrm>
            <a:off x="496360" y="497645"/>
            <a:ext cx="4020396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002060"/>
                </a:solidFill>
              </a:rPr>
              <a:t>KLEAP ASSESSORS</a:t>
            </a:r>
            <a:endParaRPr lang="en-US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D611BD-E801-4893-B92D-678FE63B8364}"/>
              </a:ext>
            </a:extLst>
          </p:cNvPr>
          <p:cNvGraphicFramePr>
            <a:graphicFrameLocks noGrp="1"/>
          </p:cNvGraphicFramePr>
          <p:nvPr/>
        </p:nvGraphicFramePr>
        <p:xfrm>
          <a:off x="2622550" y="-11515725"/>
          <a:ext cx="2133600" cy="318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857199777"/>
                    </a:ext>
                  </a:extLst>
                </a:gridCol>
              </a:tblGrid>
              <a:tr h="31877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393351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37D2A3C-B1E1-4D80-811C-11BD1C1CE782}"/>
              </a:ext>
            </a:extLst>
          </p:cNvPr>
          <p:cNvSpPr/>
          <p:nvPr/>
        </p:nvSpPr>
        <p:spPr>
          <a:xfrm>
            <a:off x="7404100" y="16432213"/>
            <a:ext cx="2089150" cy="1941512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Baskerville Old Face" panose="02020602080505020303" pitchFamily="18" charset="0"/>
              </a:rPr>
            </a:b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CC2436-0C35-4A72-AEA8-F174D1C75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6456025"/>
            <a:ext cx="1114425" cy="1233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3C446B-C0ED-46C3-8BD5-79CFC77635A8}"/>
              </a:ext>
            </a:extLst>
          </p:cNvPr>
          <p:cNvSpPr/>
          <p:nvPr/>
        </p:nvSpPr>
        <p:spPr>
          <a:xfrm>
            <a:off x="7378700" y="17797463"/>
            <a:ext cx="2127250" cy="36195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cap="none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skerville Old Face" panose="02020602080505020303" pitchFamily="18" charset="0"/>
              </a:rPr>
              <a:t>Eric Green</a:t>
            </a:r>
            <a:br>
              <a:rPr lang="en-US" sz="3600" b="1" cap="none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skerville Old Face" panose="02020602080505020303" pitchFamily="18" charset="0"/>
              </a:rPr>
            </a:br>
            <a:endParaRPr lang="en-US" sz="3600" b="1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skerville Old Face" panose="02020602080505020303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95B6A6-723D-4395-8E1A-2A767AC87497}"/>
              </a:ext>
            </a:extLst>
          </p:cNvPr>
          <p:cNvGrpSpPr/>
          <p:nvPr/>
        </p:nvGrpSpPr>
        <p:grpSpPr>
          <a:xfrm>
            <a:off x="2622550" y="-11515725"/>
            <a:ext cx="2141538" cy="406400"/>
            <a:chOff x="0" y="0"/>
            <a:chExt cx="2141008" cy="4070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EE42B4-9FF5-4775-8D20-50BD5D52ABAA}"/>
                </a:ext>
              </a:extLst>
            </p:cNvPr>
            <p:cNvSpPr/>
            <p:nvPr/>
          </p:nvSpPr>
          <p:spPr>
            <a:xfrm>
              <a:off x="0" y="18142"/>
              <a:ext cx="2133596" cy="3888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0CD2D2-4433-4933-AA57-2A2AC581DEA3}"/>
                </a:ext>
              </a:extLst>
            </p:cNvPr>
            <p:cNvSpPr/>
            <p:nvPr/>
          </p:nvSpPr>
          <p:spPr>
            <a:xfrm>
              <a:off x="0" y="0"/>
              <a:ext cx="2141008" cy="33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cap="none" spc="50" baseline="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askerville Old Face" panose="02020602080505020303" pitchFamily="18" charset="0"/>
                </a:rPr>
                <a:t>Assessor</a:t>
              </a:r>
              <a:endParaRPr lang="en-US" sz="2400" b="1" cap="none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skerville Old Face" panose="02020602080505020303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621AF31-9473-4696-84B1-FC77B909A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15370175"/>
            <a:ext cx="2190750" cy="9366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DC5BBA-D1CD-4206-B40B-0F089074D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83CA91F7-BB72-4AEE-90A5-6C7A8D1C1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809" y="1294706"/>
            <a:ext cx="6760328" cy="31839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C914C4-C49E-4D7C-8421-5A69D3AD59F4}"/>
              </a:ext>
            </a:extLst>
          </p:cNvPr>
          <p:cNvSpPr/>
          <p:nvPr/>
        </p:nvSpPr>
        <p:spPr>
          <a:xfrm>
            <a:off x="7184026" y="2286791"/>
            <a:ext cx="3242619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2060"/>
                </a:solidFill>
              </a:rPr>
              <a:t>MOCK </a:t>
            </a:r>
          </a:p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13103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296310" y="1349218"/>
            <a:ext cx="944035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spc="0" dirty="0">
                <a:ln/>
                <a:effectLst/>
                <a:latin typeface="Baskerville Old Face" panose="02020602080505020303" pitchFamily="18" charset="0"/>
              </a:rPr>
              <a:t>I am working remotely, effect 05/27/2023 my home base 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will be</a:t>
            </a:r>
            <a:r>
              <a:rPr lang="en-US" sz="2800" b="1" cap="none" spc="0" dirty="0">
                <a:ln/>
                <a:effectLst/>
                <a:latin typeface="Baskerville Old Face" panose="02020602080505020303" pitchFamily="18" charset="0"/>
              </a:rPr>
              <a:t> Lansing, KS. The goal is to be on the road spending more face-to-face time with agencies.</a:t>
            </a:r>
          </a:p>
          <a:p>
            <a:endParaRPr lang="en-US" sz="2800" b="1" dirty="0">
              <a:ln/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spc="0" dirty="0">
                <a:ln/>
                <a:effectLst/>
                <a:latin typeface="Baskerville Old Face" panose="02020602080505020303" pitchFamily="18" charset="0"/>
              </a:rPr>
              <a:t>My desk phone rings to my cell phone so you can reach me by calling either one.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C6B052-C236-4BE2-8D22-217F3D960EC1}"/>
              </a:ext>
            </a:extLst>
          </p:cNvPr>
          <p:cNvSpPr/>
          <p:nvPr/>
        </p:nvSpPr>
        <p:spPr>
          <a:xfrm>
            <a:off x="296309" y="153740"/>
            <a:ext cx="4963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002060"/>
                </a:solidFill>
                <a:latin typeface="Baskerville Old Face" panose="02020602080505020303" pitchFamily="18" charset="0"/>
              </a:rPr>
              <a:t>Program Manager Update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FAA6BD-E9CF-45CD-BAE2-3C3E0300A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59267" y="973568"/>
            <a:ext cx="110744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spc="0" dirty="0">
                <a:ln/>
                <a:effectLst/>
                <a:latin typeface="Baskerville Old Face" panose="02020602080505020303" pitchFamily="18" charset="0"/>
              </a:rPr>
              <a:t>National Standards for Independent Credentialing Bodies </a:t>
            </a:r>
            <a:br>
              <a:rPr lang="en-US" sz="2800" b="1" cap="none" spc="0" dirty="0">
                <a:ln/>
                <a:effectLst/>
                <a:latin typeface="Baskerville Old Face" panose="02020602080505020303" pitchFamily="18" charset="0"/>
              </a:rPr>
            </a:br>
            <a:r>
              <a:rPr lang="en-US" sz="2800" b="1" cap="none" spc="0" dirty="0">
                <a:ln/>
                <a:effectLst/>
                <a:latin typeface="Baskerville Old Face" panose="02020602080505020303" pitchFamily="18" charset="0"/>
              </a:rPr>
              <a:t>[Executive Order 14074 – Section 19] – </a:t>
            </a:r>
            <a:r>
              <a:rPr lang="en-US" sz="2800" b="1" cap="none" spc="0" dirty="0">
                <a:ln/>
                <a:solidFill>
                  <a:srgbClr val="C00000"/>
                </a:solidFill>
                <a:effectLst/>
                <a:latin typeface="Baskerville Old Face" panose="02020602080505020303" pitchFamily="18" charset="0"/>
              </a:rPr>
              <a:t>Received 05/24/2023</a:t>
            </a:r>
          </a:p>
          <a:p>
            <a:endParaRPr lang="en-US" sz="1000" b="1" dirty="0">
              <a:ln/>
              <a:latin typeface="Baskerville Old Face" panose="02020602080505020303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b="1" cap="none" spc="0" dirty="0">
                <a:ln/>
                <a:effectLst/>
                <a:latin typeface="Baskerville Old Face" panose="02020602080505020303" pitchFamily="18" charset="0"/>
              </a:rPr>
              <a:t>I will be back briefing the Kansas Accreditation Council (KAC) at our 2</a:t>
            </a:r>
            <a:r>
              <a:rPr lang="en-US" sz="2200" b="1" cap="none" spc="0" baseline="30000" dirty="0">
                <a:ln/>
                <a:effectLst/>
                <a:latin typeface="Baskerville Old Face" panose="02020602080505020303" pitchFamily="18" charset="0"/>
              </a:rPr>
              <a:t>nd</a:t>
            </a:r>
            <a:r>
              <a:rPr lang="en-US" sz="2200" b="1" cap="none" spc="0" dirty="0">
                <a:ln/>
                <a:effectLst/>
                <a:latin typeface="Baskerville Old Face" panose="02020602080505020303" pitchFamily="18" charset="0"/>
              </a:rPr>
              <a:t> Quarter Meeting scheduled for June 22</a:t>
            </a:r>
            <a:r>
              <a:rPr lang="en-US" sz="2200" b="1" cap="none" spc="0" baseline="30000" dirty="0">
                <a:ln/>
                <a:effectLst/>
                <a:latin typeface="Baskerville Old Face" panose="02020602080505020303" pitchFamily="18" charset="0"/>
              </a:rPr>
              <a:t>nd</a:t>
            </a:r>
            <a:r>
              <a:rPr lang="en-US" sz="2200" b="1" cap="none" spc="0" dirty="0">
                <a:ln/>
                <a:effectLst/>
                <a:latin typeface="Baskerville Old Face" panose="02020602080505020303" pitchFamily="18" charset="0"/>
              </a:rPr>
              <a:t>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b="1" dirty="0">
                <a:ln/>
                <a:latin typeface="Baskerville Old Face" panose="02020602080505020303" pitchFamily="18" charset="0"/>
              </a:rPr>
              <a:t>As our agenda is already very heavy for this meeting, I will propose a “special meeting” be held to approve Standard revisions needed for compliance with EO 14074.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b="1" cap="none" spc="0" dirty="0">
                <a:ln/>
                <a:effectLst/>
                <a:latin typeface="Baskerville Old Face" panose="02020602080505020303" pitchFamily="18" charset="0"/>
              </a:rPr>
              <a:t>EO 14074 has 20 Required Standards and 24 Optional Standards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b="1" dirty="0">
                <a:ln/>
                <a:latin typeface="Baskerville Old Face" panose="02020602080505020303" pitchFamily="18" charset="0"/>
              </a:rPr>
              <a:t>Standards required by EO 14074 will be distinguishable in the 2</a:t>
            </a:r>
            <a:r>
              <a:rPr lang="en-US" sz="2200" b="1" baseline="30000" dirty="0">
                <a:ln/>
                <a:latin typeface="Baskerville Old Face" panose="02020602080505020303" pitchFamily="18" charset="0"/>
              </a:rPr>
              <a:t>nd</a:t>
            </a:r>
            <a:r>
              <a:rPr lang="en-US" sz="2200" b="1" dirty="0">
                <a:ln/>
                <a:latin typeface="Baskerville Old Face" panose="02020602080505020303" pitchFamily="18" charset="0"/>
              </a:rPr>
              <a:t> Edition.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b="1" cap="none" spc="0" dirty="0">
                <a:ln/>
                <a:effectLst/>
                <a:latin typeface="Baskerville Old Face" panose="02020602080505020303" pitchFamily="18" charset="0"/>
              </a:rPr>
              <a:t>Once the 2</a:t>
            </a:r>
            <a:r>
              <a:rPr lang="en-US" sz="2200" b="1" cap="none" spc="0" baseline="30000" dirty="0">
                <a:ln/>
                <a:effectLst/>
                <a:latin typeface="Baskerville Old Face" panose="02020602080505020303" pitchFamily="18" charset="0"/>
              </a:rPr>
              <a:t>nd</a:t>
            </a:r>
            <a:r>
              <a:rPr lang="en-US" sz="2200" b="1" cap="none" spc="0" dirty="0">
                <a:ln/>
                <a:effectLst/>
                <a:latin typeface="Baskerville Old Face" panose="02020602080505020303" pitchFamily="18" charset="0"/>
              </a:rPr>
              <a:t> Edition is released, I will post EO 14074 to the KLEAP Website.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C6B052-C236-4BE2-8D22-217F3D960EC1}"/>
              </a:ext>
            </a:extLst>
          </p:cNvPr>
          <p:cNvSpPr/>
          <p:nvPr/>
        </p:nvSpPr>
        <p:spPr>
          <a:xfrm>
            <a:off x="296309" y="153740"/>
            <a:ext cx="4963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002060"/>
                </a:solidFill>
                <a:latin typeface="Baskerville Old Face" panose="02020602080505020303" pitchFamily="18" charset="0"/>
              </a:rPr>
              <a:t>Program Manager Update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FAA6BD-E9CF-45CD-BAE2-3C3E0300A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0" y="708630"/>
            <a:ext cx="11964108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  <a:t>Changes to Standards in 2</a:t>
            </a:r>
            <a:r>
              <a:rPr lang="en-US" sz="2400" b="1" cap="none" spc="0" baseline="30000" dirty="0">
                <a:ln/>
                <a:effectLst/>
                <a:latin typeface="Baskerville Old Face" panose="02020602080505020303" pitchFamily="18" charset="0"/>
              </a:rPr>
              <a:t>nd</a:t>
            </a:r>
            <a: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  <a:t> Edition will be available in </a:t>
            </a:r>
            <a:b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</a:br>
            <a: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  <a:t>Addendum H – Transition Policy</a:t>
            </a:r>
          </a:p>
          <a:p>
            <a:endParaRPr lang="en-US" sz="1000" b="1" dirty="0">
              <a:ln/>
              <a:latin typeface="Baskerville Old Face" panose="02020602080505020303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b="1" dirty="0">
                <a:ln/>
                <a:latin typeface="Baskerville Old Face" panose="02020602080505020303" pitchFamily="18" charset="0"/>
              </a:rPr>
              <a:t>Upon approval of Standard revisions agencies will have 1-year “Transition Period” to become compliant with revised or new standards</a:t>
            </a:r>
            <a:r>
              <a:rPr lang="en-US" sz="2000" b="1" cap="none" spc="0" dirty="0">
                <a:ln/>
                <a:effectLst/>
                <a:latin typeface="Baskerville Old Face" panose="02020602080505020303" pitchFamily="18" charset="0"/>
              </a:rPr>
              <a:t>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b="1" dirty="0">
                <a:ln/>
                <a:latin typeface="Baskerville Old Face" panose="02020602080505020303" pitchFamily="18" charset="0"/>
              </a:rPr>
              <a:t>To accommodate agencies having an accreditation on-site assessment during the transition period, KLEAP allows the option of complying with either Standard Manual Edition.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b="1" cap="none" spc="0" dirty="0">
                <a:ln/>
                <a:effectLst/>
                <a:latin typeface="Baskerville Old Face" panose="02020602080505020303" pitchFamily="18" charset="0"/>
              </a:rPr>
              <a:t>Agencies may NOT interchange standards from one edition to another.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b="1" dirty="0">
                <a:ln/>
                <a:latin typeface="Baskerville Old Face" panose="02020602080505020303" pitchFamily="18" charset="0"/>
              </a:rPr>
              <a:t>Agencies MUST notify the Program Manager of their Edition choice at least 90-days prior to their scheduled assessment.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b="1" dirty="0">
                <a:ln/>
                <a:latin typeface="Baskerville Old Face" panose="02020602080505020303" pitchFamily="18" charset="0"/>
              </a:rPr>
              <a:t>All new agencies signing their Agency Participation Agreement on or after the date of a new manual edition being published will be required to use the new edition exclusively.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b="1" cap="none" spc="0" dirty="0">
                <a:ln/>
                <a:effectLst/>
                <a:latin typeface="Baskerville Old Face" panose="02020602080505020303" pitchFamily="18" charset="0"/>
              </a:rPr>
              <a:t>The KAC is authorized to grant exceptions and/or extensions to this transition policy on a case-by-case basis.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C6B052-C236-4BE2-8D22-217F3D960EC1}"/>
              </a:ext>
            </a:extLst>
          </p:cNvPr>
          <p:cNvSpPr/>
          <p:nvPr/>
        </p:nvSpPr>
        <p:spPr>
          <a:xfrm>
            <a:off x="296309" y="153740"/>
            <a:ext cx="4963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002060"/>
                </a:solidFill>
                <a:latin typeface="Baskerville Old Face" panose="02020602080505020303" pitchFamily="18" charset="0"/>
              </a:rPr>
              <a:t>Program Manager Update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FAA6BD-E9CF-45CD-BAE2-3C3E0300A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86865" y="1821961"/>
            <a:ext cx="1195344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/>
            <a:r>
              <a:rPr lang="en-US" sz="2400" b="1" dirty="0">
                <a:latin typeface="Baskerville Old Face" panose="02020602080505020303" pitchFamily="18" charset="0"/>
              </a:rPr>
              <a:t>KLETC/KLEAP is apply for two additional grants: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400" b="1" dirty="0">
                <a:latin typeface="Baskerville Old Face" panose="02020602080505020303" pitchFamily="18" charset="0"/>
              </a:rPr>
              <a:t>FY23 Enhancing Existing Law Enforcement Accreditation Entities - Community Policing Development </a:t>
            </a:r>
            <a:r>
              <a:rPr lang="en-US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– </a:t>
            </a:r>
            <a:r>
              <a:rPr lang="en-US" sz="2400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KU Missed the filing deadline</a:t>
            </a:r>
            <a:endParaRPr lang="en-US" sz="2400" i="1" dirty="0">
              <a:latin typeface="Baskerville Old Face" panose="02020602080505020303" pitchFamily="18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2400" b="1" dirty="0">
                <a:latin typeface="Baskerville Old Face" panose="02020602080505020303" pitchFamily="18" charset="0"/>
              </a:rPr>
              <a:t>FY23 Supporting Law Enforcement Agencies in Seeking Accreditation - Community Policing Development</a:t>
            </a:r>
          </a:p>
          <a:p>
            <a:pPr fontAlgn="base"/>
            <a:r>
              <a:rPr lang="en-US" sz="2400" b="1" dirty="0">
                <a:latin typeface="Baskerville Old Face" panose="02020602080505020303" pitchFamily="18" charset="0"/>
              </a:rPr>
              <a:t>	I am currently helping:</a:t>
            </a:r>
          </a:p>
          <a:p>
            <a:pPr marL="1371600" lvl="2" indent="-457200" fontAlgn="base">
              <a:buFont typeface="Wingdings" panose="05000000000000000000" pitchFamily="2" charset="2"/>
              <a:buChar char="q"/>
            </a:pPr>
            <a:r>
              <a:rPr lang="en-US" sz="2400" b="1" dirty="0">
                <a:latin typeface="Baskerville Old Face" panose="02020602080505020303" pitchFamily="18" charset="0"/>
              </a:rPr>
              <a:t>Chief David Porter, DeWitt Police Department (Iowa) </a:t>
            </a:r>
          </a:p>
          <a:p>
            <a:pPr marL="1371600" lvl="2" indent="-457200" fontAlgn="base">
              <a:buFont typeface="Wingdings" panose="05000000000000000000" pitchFamily="2" charset="2"/>
              <a:buChar char="q"/>
            </a:pPr>
            <a:r>
              <a:rPr lang="en-US" sz="2400" b="1" dirty="0">
                <a:latin typeface="Baskerville Old Face" panose="02020602080505020303" pitchFamily="18" charset="0"/>
              </a:rPr>
              <a:t>Jeff Potts Executive Director Chiefs of Police Association (Minnesota)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400" b="1" dirty="0">
              <a:latin typeface="Baskerville Old Face" panose="02020602080505020303" pitchFamily="18" charset="0"/>
            </a:endParaRPr>
          </a:p>
        </p:txBody>
      </p:sp>
      <p:pic>
        <p:nvPicPr>
          <p:cNvPr id="4102" name="Picture 6" descr="LEIC Receives Grant to Launch Rural Training Center – LEIC Home">
            <a:extLst>
              <a:ext uri="{FF2B5EF4-FFF2-40B4-BE49-F238E27FC236}">
                <a16:creationId xmlns:a16="http://schemas.microsoft.com/office/drawing/2014/main" id="{DA5FC877-21F9-4A94-B866-D4E45D94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7" y="432943"/>
            <a:ext cx="4087134" cy="129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A83516-9C3C-40E9-A30A-698B1283F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151692" y="800071"/>
            <a:ext cx="110744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cap="none" spc="0" dirty="0">
                <a:ln/>
                <a:effectLst/>
                <a:latin typeface="Baskerville Old Face" panose="02020602080505020303" pitchFamily="18" charset="0"/>
              </a:rPr>
              <a:t>KLEAP Service Enhancements</a:t>
            </a:r>
          </a:p>
          <a:p>
            <a:endParaRPr lang="en-US" sz="1000" b="1" dirty="0">
              <a:ln/>
              <a:latin typeface="Baskerville Old Face" panose="02020602080505020303" pitchFamily="18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Baskerville Old Face" panose="02020602080505020303" pitchFamily="18" charset="0"/>
              </a:rPr>
              <a:t>Program Orientation Video to KLEAP Website - Accomplished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Baskerville Old Face" panose="02020602080505020303" pitchFamily="18" charset="0"/>
              </a:rPr>
              <a:t>Report &amp; Forms Library on Website – Pending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>
                <a:highlight>
                  <a:srgbClr val="00FFFF"/>
                </a:highlight>
                <a:latin typeface="Baskerville Old Face" panose="02020602080505020303" pitchFamily="18" charset="0"/>
              </a:rPr>
              <a:t>Interactive databases for high liability Annual Analysis reporting – In process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>
                <a:highlight>
                  <a:srgbClr val="00FFFF"/>
                </a:highlight>
                <a:latin typeface="Baskerville Old Face" panose="02020602080505020303" pitchFamily="18" charset="0"/>
              </a:rPr>
              <a:t>On-site Facility Inspection for newly enrolled agencies – Accomplished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Baskerville Old Face" panose="02020602080505020303" pitchFamily="18" charset="0"/>
              </a:rPr>
              <a:t>On-site visit to assist AM getting started in self-assessment – In process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Baskerville Old Face" panose="02020602080505020303" pitchFamily="18" charset="0"/>
              </a:rPr>
              <a:t>Policy Library on Website – Pending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Baskerville Old Face" panose="02020602080505020303" pitchFamily="18" charset="0"/>
              </a:rPr>
              <a:t>Mid-Year status checks to gage agency progress – Pending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Baskerville Old Face" panose="02020602080505020303" pitchFamily="18" charset="0"/>
              </a:rPr>
              <a:t>New Training – Conducting Mock Assessments – Think Like An Assessor - Pending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Baskerville Old Face" panose="02020602080505020303" pitchFamily="18" charset="0"/>
              </a:rPr>
              <a:t>Proof of Compliance Matrix – Pending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Baskerville Old Face" panose="02020602080505020303" pitchFamily="18" charset="0"/>
              </a:rPr>
              <a:t>Consultation Appointments - Pending</a:t>
            </a:r>
          </a:p>
          <a:p>
            <a:pPr lvl="1"/>
            <a:endParaRPr lang="en-US" sz="2200" b="1" cap="none" spc="0" dirty="0">
              <a:ln/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C6B052-C236-4BE2-8D22-217F3D960EC1}"/>
              </a:ext>
            </a:extLst>
          </p:cNvPr>
          <p:cNvSpPr/>
          <p:nvPr/>
        </p:nvSpPr>
        <p:spPr>
          <a:xfrm>
            <a:off x="296309" y="153740"/>
            <a:ext cx="4963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002060"/>
                </a:solidFill>
                <a:latin typeface="Baskerville Old Face" panose="02020602080505020303" pitchFamily="18" charset="0"/>
              </a:rPr>
              <a:t>Program Manager Update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FAA6BD-E9CF-45CD-BAE2-3C3E0300A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59267" y="973568"/>
            <a:ext cx="11074400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spc="0" dirty="0">
                <a:ln/>
                <a:effectLst/>
                <a:latin typeface="Baskerville Old Face" panose="02020602080505020303" pitchFamily="18" charset="0"/>
              </a:rPr>
              <a:t>KLEAP Service Enhancements</a:t>
            </a:r>
          </a:p>
          <a:p>
            <a:endParaRPr lang="en-US" sz="1000" b="1" dirty="0">
              <a:ln/>
              <a:latin typeface="Baskerville Old Face" panose="02020602080505020303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  <a:t>Use of Force Database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  <a:t>The </a:t>
            </a:r>
            <a:r>
              <a:rPr lang="en-US" sz="2400" b="1" dirty="0">
                <a:ln/>
                <a:latin typeface="Baskerville Old Face" panose="02020602080505020303" pitchFamily="18" charset="0"/>
              </a:rPr>
              <a:t>program </a:t>
            </a:r>
            <a: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  <a:t>utilizes the State Use of Force Reporting form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  <a:t>It can hold up to 100 Use of Force Reports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  <a:t>It will auto write your Annual Use of Force Analysis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It allows for an Administrative Review of each report</a:t>
            </a:r>
            <a:endParaRPr lang="en-US" sz="2400" b="1" cap="none" spc="0" dirty="0">
              <a:ln/>
              <a:effectLst/>
              <a:latin typeface="Baskerville Old Face" panose="02020602080505020303" pitchFamily="18" charset="0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  <a:t>If your agency does not already have software in place and would like to see a demo/training please contact me.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C6B052-C236-4BE2-8D22-217F3D960EC1}"/>
              </a:ext>
            </a:extLst>
          </p:cNvPr>
          <p:cNvSpPr/>
          <p:nvPr/>
        </p:nvSpPr>
        <p:spPr>
          <a:xfrm>
            <a:off x="296309" y="153740"/>
            <a:ext cx="4963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002060"/>
                </a:solidFill>
                <a:latin typeface="Baskerville Old Face" panose="02020602080505020303" pitchFamily="18" charset="0"/>
              </a:rPr>
              <a:t>Program Manager Update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FAA6BD-E9CF-45CD-BAE2-3C3E0300A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59267" y="973568"/>
            <a:ext cx="11074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  <a:t>KLEAP Service Enhancements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cap="none" spc="0" dirty="0">
                <a:ln/>
                <a:effectLst/>
                <a:latin typeface="Baskerville Old Face" panose="02020602080505020303" pitchFamily="18" charset="0"/>
              </a:rPr>
              <a:t>On-site Facility Inspection – Checking 59 compliance areas. </a:t>
            </a:r>
          </a:p>
          <a:p>
            <a:pPr marL="457200" indent="-457200">
              <a:buBlip>
                <a:blip r:embed="rId2"/>
              </a:buBlip>
            </a:pPr>
            <a:r>
              <a:rPr lang="en-US" sz="2400" b="1" u="sng" dirty="0">
                <a:ln/>
                <a:latin typeface="Baskerville Old Face" panose="02020602080505020303" pitchFamily="18" charset="0"/>
              </a:rPr>
              <a:t>Completed</a:t>
            </a:r>
            <a:r>
              <a:rPr lang="en-US" sz="2400" b="1" dirty="0">
                <a:ln/>
                <a:latin typeface="Baskerville Old Face" panose="02020602080505020303" pitchFamily="18" charset="0"/>
              </a:rPr>
              <a:t>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04/17/2023 – Larned Police Department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04/18/2023 – Dodge City Police Department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04/19/2023 – Goodland Police Department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04/20/2023 – Scott City Police Department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05/16/2023 – El Dorado Police Department</a:t>
            </a:r>
          </a:p>
          <a:p>
            <a:pPr marL="514350" indent="-514350">
              <a:buBlip>
                <a:blip r:embed="rId2"/>
              </a:buBlip>
            </a:pPr>
            <a:r>
              <a:rPr lang="en-US" sz="2400" b="1" u="sng" dirty="0">
                <a:ln/>
                <a:latin typeface="Baskerville Old Face" panose="02020602080505020303" pitchFamily="18" charset="0"/>
              </a:rPr>
              <a:t>Upcoming</a:t>
            </a:r>
            <a:r>
              <a:rPr lang="en-US" sz="2400" b="1" dirty="0">
                <a:ln/>
                <a:latin typeface="Baskerville Old Face" panose="02020602080505020303" pitchFamily="18" charset="0"/>
              </a:rPr>
              <a:t>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08/08/2023 – Abilene Police Department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b="1" dirty="0">
                <a:ln/>
                <a:latin typeface="Baskerville Old Face" panose="02020602080505020303" pitchFamily="18" charset="0"/>
              </a:rPr>
              <a:t>08/09/2023 – Dickinson County Sheriff’s Office</a:t>
            </a:r>
          </a:p>
          <a:p>
            <a:pPr lvl="1"/>
            <a:endParaRPr lang="en-US" sz="2400" b="1" cap="none" spc="0" dirty="0">
              <a:ln/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C6B052-C236-4BE2-8D22-217F3D960EC1}"/>
              </a:ext>
            </a:extLst>
          </p:cNvPr>
          <p:cNvSpPr/>
          <p:nvPr/>
        </p:nvSpPr>
        <p:spPr>
          <a:xfrm>
            <a:off x="296309" y="153740"/>
            <a:ext cx="4963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002060"/>
                </a:solidFill>
                <a:latin typeface="Baskerville Old Face" panose="02020602080505020303" pitchFamily="18" charset="0"/>
              </a:rPr>
              <a:t>Program Manager Update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FAA6BD-E9CF-45CD-BAE2-3C3E0300A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93ED67-FD09-43F1-85C2-25A319A984A5}"/>
              </a:ext>
            </a:extLst>
          </p:cNvPr>
          <p:cNvSpPr/>
          <p:nvPr/>
        </p:nvSpPr>
        <p:spPr>
          <a:xfrm>
            <a:off x="7462396" y="2048827"/>
            <a:ext cx="4200437" cy="206210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Baskerville Old Face" panose="02020602080505020303" pitchFamily="18" charset="0"/>
              </a:rPr>
              <a:t>If you feel this would benefit your agency reach out to me to schedule your visit!</a:t>
            </a:r>
            <a:endParaRPr lang="en-US" sz="32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53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711202" y="5977050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1896E7-BFC6-4535-A4EC-6671B7F21D50}"/>
              </a:ext>
            </a:extLst>
          </p:cNvPr>
          <p:cNvSpPr/>
          <p:nvPr/>
        </p:nvSpPr>
        <p:spPr>
          <a:xfrm>
            <a:off x="296309" y="704801"/>
            <a:ext cx="94820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Baskerville Old Face" panose="02020602080505020303" pitchFamily="18" charset="0"/>
              </a:rPr>
              <a:t>Issue: Drug screening performed by a licensed physician.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b="1" dirty="0">
                <a:latin typeface="Baskerville Old Face" panose="02020602080505020303" pitchFamily="18" charset="0"/>
              </a:rPr>
              <a:t>4.1.2 Medical Examinations: [M]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</a:rPr>
              <a:t>The agency requires a medical examination for all sworn candidates, including a drug screening, to be performed by a licensed physician following a conditional offer of employment and before appointment to the position.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AF567A-26D2-4D0A-9FE1-DFFC82A23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3F54ADCE-E45C-4610-A1E8-192E9A114FD5}"/>
              </a:ext>
            </a:extLst>
          </p:cNvPr>
          <p:cNvSpPr/>
          <p:nvPr/>
        </p:nvSpPr>
        <p:spPr>
          <a:xfrm>
            <a:off x="296309" y="3637928"/>
            <a:ext cx="2243667" cy="1080386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REVISED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C863B6-88E6-4D2C-9E37-EBD048AB9720}"/>
              </a:ext>
            </a:extLst>
          </p:cNvPr>
          <p:cNvSpPr/>
          <p:nvPr/>
        </p:nvSpPr>
        <p:spPr>
          <a:xfrm>
            <a:off x="296309" y="153740"/>
            <a:ext cx="4423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2</a:t>
            </a:r>
            <a:r>
              <a:rPr lang="en-US" sz="2800" b="1" cap="none" spc="0" baseline="30000" dirty="0">
                <a:ln/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nd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 Edition Standard Revision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FADDA-E060-482C-8333-63903A458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6" y="0"/>
            <a:ext cx="1880654" cy="15696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C24E92-AFA7-4D2B-B7C8-C8485606C098}"/>
              </a:ext>
            </a:extLst>
          </p:cNvPr>
          <p:cNvSpPr/>
          <p:nvPr/>
        </p:nvSpPr>
        <p:spPr>
          <a:xfrm>
            <a:off x="2556250" y="3535812"/>
            <a:ext cx="93394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The agency requires a medical examination for all sworn candidates</a:t>
            </a:r>
            <a:r>
              <a:rPr lang="en-US" sz="2400" strike="sngStrike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, including a drug screening,</a:t>
            </a: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 </a:t>
            </a:r>
            <a:r>
              <a:rPr lang="en-US" sz="2400" dirty="0">
                <a:latin typeface="Baskerville Old Face" panose="02020602080505020303" pitchFamily="18" charset="0"/>
              </a:rPr>
              <a:t>to be performed by a licensed physician </a:t>
            </a:r>
            <a:r>
              <a:rPr lang="en-US" sz="2400" dirty="0">
                <a:solidFill>
                  <a:srgbClr val="00B050"/>
                </a:solidFill>
                <a:latin typeface="Baskerville Old Face" panose="02020602080505020303" pitchFamily="18" charset="0"/>
              </a:rPr>
              <a:t>and a drug screening is conducted </a:t>
            </a:r>
            <a:r>
              <a:rPr lang="en-US" sz="2400" dirty="0">
                <a:latin typeface="Baskerville Old Face" panose="02020602080505020303" pitchFamily="18" charset="0"/>
              </a:rPr>
              <a:t>following a conditional offer of employment and before appointment to the position.</a:t>
            </a:r>
          </a:p>
        </p:txBody>
      </p:sp>
    </p:spTree>
    <p:extLst>
      <p:ext uri="{BB962C8B-B14F-4D97-AF65-F5344CB8AC3E}">
        <p14:creationId xmlns:p14="http://schemas.microsoft.com/office/powerpoint/2010/main" val="11274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b00572-5f11-4b50-8891-1855577911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0F06272BE8E4BA76BCC2382963B2B" ma:contentTypeVersion="16" ma:contentTypeDescription="Create a new document." ma:contentTypeScope="" ma:versionID="3d06d8e78e4e99b8a9d3944bc6ec485c">
  <xsd:schema xmlns:xsd="http://www.w3.org/2001/XMLSchema" xmlns:xs="http://www.w3.org/2001/XMLSchema" xmlns:p="http://schemas.microsoft.com/office/2006/metadata/properties" xmlns:ns3="3fb00572-5f11-4b50-8891-18555779111c" xmlns:ns4="9d3f0b6a-2c74-4630-8576-6ec8d6aefcce" targetNamespace="http://schemas.microsoft.com/office/2006/metadata/properties" ma:root="true" ma:fieldsID="b2738bf0e9de062b3fbc358d04e0c74f" ns3:_="" ns4:_="">
    <xsd:import namespace="3fb00572-5f11-4b50-8891-18555779111c"/>
    <xsd:import namespace="9d3f0b6a-2c74-4630-8576-6ec8d6aefc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00572-5f11-4b50-8891-185557791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f0b6a-2c74-4630-8576-6ec8d6aefc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DBE365-6CDD-4EC2-8456-2977C9EFE304}">
  <ds:schemaRefs>
    <ds:schemaRef ds:uri="http://schemas.microsoft.com/office/2006/metadata/properties"/>
    <ds:schemaRef ds:uri="3fb00572-5f11-4b50-8891-18555779111c"/>
    <ds:schemaRef ds:uri="http://purl.org/dc/terms/"/>
    <ds:schemaRef ds:uri="http://www.w3.org/XML/1998/namespace"/>
    <ds:schemaRef ds:uri="9d3f0b6a-2c74-4630-8576-6ec8d6aefc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AB8F3E-A329-4372-AC65-BBC692495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00572-5f11-4b50-8891-18555779111c"/>
    <ds:schemaRef ds:uri="9d3f0b6a-2c74-4630-8576-6ec8d6aefc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DE8AB9-1DC2-413E-973F-9084FB971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1310</Words>
  <Application>Microsoft Office PowerPoint</Application>
  <PresentationFormat>Widescreen</PresentationFormat>
  <Paragraphs>179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Baskerville Old Face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Hooper, Suellyn L</dc:creator>
  <cp:lastModifiedBy>Hooper, Suellyn L</cp:lastModifiedBy>
  <cp:revision>90</cp:revision>
  <dcterms:created xsi:type="dcterms:W3CDTF">2022-09-13T12:00:24Z</dcterms:created>
  <dcterms:modified xsi:type="dcterms:W3CDTF">2023-06-02T14:45:05Z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0x0101006DF0F06272BE8E4BA76BCC2382963B2B</vt:lpwstr>
  </property>
</Properties>
</file>