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256" r:id="rId5"/>
    <p:sldId id="396" r:id="rId6"/>
    <p:sldId id="425" r:id="rId7"/>
    <p:sldId id="370" r:id="rId8"/>
    <p:sldId id="426" r:id="rId9"/>
    <p:sldId id="393" r:id="rId10"/>
    <p:sldId id="352" r:id="rId11"/>
    <p:sldId id="427" r:id="rId12"/>
    <p:sldId id="429" r:id="rId13"/>
    <p:sldId id="430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FFFFCC"/>
    <a:srgbClr val="000000"/>
    <a:srgbClr val="3333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038" autoAdjust="0"/>
    <p:restoredTop sz="94660"/>
  </p:normalViewPr>
  <p:slideViewPr>
    <p:cSldViewPr snapToGrid="0">
      <p:cViewPr varScale="1">
        <p:scale>
          <a:sx n="77" d="100"/>
          <a:sy n="77" d="100"/>
        </p:scale>
        <p:origin x="540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presProps" Target="presProp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\\KLETCFS01.home.ku.edu\Departments\State%20Accreditation\KLEAP\State%20Accreditation\8%20PROGRAM%20MANAGER\1%20KLEAP%20Database%20and%20Invoicing%20System%20CURRENT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ysClr val="windowText" lastClr="000000"/>
                </a:solidFill>
                <a:latin typeface="Baskerville Old Face" panose="02020602080505020303" pitchFamily="18" charset="0"/>
                <a:ea typeface="+mn-ea"/>
                <a:cs typeface="+mn-cs"/>
              </a:defRPr>
            </a:pPr>
            <a:r>
              <a:rPr lang="en-US" sz="1200"/>
              <a:t>KLEAP Agency Status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ysClr val="windowText" lastClr="000000"/>
              </a:solidFill>
              <a:latin typeface="Baskerville Old Face" panose="02020602080505020303" pitchFamily="18" charset="0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5.7717359668487345E-2"/>
          <c:y val="0.14883620201278466"/>
          <c:w val="0.9337386728308813"/>
          <c:h val="0.63022827048819419"/>
        </c:manualLayout>
      </c:layout>
      <c:barChart>
        <c:barDir val="col"/>
        <c:grouping val="clustered"/>
        <c:varyColors val="0"/>
        <c:ser>
          <c:idx val="0"/>
          <c:order val="0"/>
          <c:spPr>
            <a:solidFill>
              <a:schemeClr val="tx1"/>
            </a:solidFill>
            <a:ln w="9525" cap="flat" cmpd="sng" algn="ctr">
              <a:noFill/>
              <a:round/>
            </a:ln>
            <a:effectLst/>
            <a:scene3d>
              <a:camera prst="orthographicFront"/>
              <a:lightRig rig="balanced" dir="t">
                <a:rot lat="0" lon="0" rev="8700000"/>
              </a:lightRig>
            </a:scene3d>
            <a:sp3d>
              <a:bevelT w="190500" h="38100"/>
            </a:sp3d>
          </c:spPr>
          <c:invertIfNegative val="0"/>
          <c:dPt>
            <c:idx val="1"/>
            <c:invertIfNegative val="0"/>
            <c:bubble3D val="0"/>
            <c:spPr>
              <a:solidFill>
                <a:srgbClr val="00B050"/>
              </a:solidFill>
              <a:ln w="9525" cap="flat" cmpd="sng" algn="ctr">
                <a:noFill/>
                <a:round/>
              </a:ln>
              <a:effectLst/>
              <a:scene3d>
                <a:camera prst="orthographicFront"/>
                <a:lightRig rig="balanced" dir="t">
                  <a:rot lat="0" lon="0" rev="8700000"/>
                </a:lightRig>
              </a:scene3d>
              <a:sp3d>
                <a:bevelT w="190500" h="38100"/>
              </a:sp3d>
            </c:spPr>
            <c:extLst>
              <c:ext xmlns:c16="http://schemas.microsoft.com/office/drawing/2014/chart" uri="{C3380CC4-5D6E-409C-BE32-E72D297353CC}">
                <c16:uniqueId val="{00000001-37B8-4806-8201-3E708CE2F666}"/>
              </c:ext>
            </c:extLst>
          </c:dPt>
          <c:dPt>
            <c:idx val="2"/>
            <c:invertIfNegative val="0"/>
            <c:bubble3D val="0"/>
            <c:spPr>
              <a:solidFill>
                <a:srgbClr val="0066FF"/>
              </a:solidFill>
              <a:ln w="9525" cap="flat" cmpd="sng" algn="ctr">
                <a:noFill/>
                <a:round/>
              </a:ln>
              <a:effectLst/>
              <a:scene3d>
                <a:camera prst="orthographicFront"/>
                <a:lightRig rig="balanced" dir="t">
                  <a:rot lat="0" lon="0" rev="8700000"/>
                </a:lightRig>
              </a:scene3d>
              <a:sp3d>
                <a:bevelT w="190500" h="38100"/>
              </a:sp3d>
            </c:spPr>
            <c:extLst>
              <c:ext xmlns:c16="http://schemas.microsoft.com/office/drawing/2014/chart" uri="{C3380CC4-5D6E-409C-BE32-E72D297353CC}">
                <c16:uniqueId val="{00000003-37B8-4806-8201-3E708CE2F666}"/>
              </c:ext>
            </c:extLst>
          </c:dPt>
          <c:dPt>
            <c:idx val="3"/>
            <c:invertIfNegative val="0"/>
            <c:bubble3D val="0"/>
            <c:spPr>
              <a:solidFill>
                <a:srgbClr val="0066FF"/>
              </a:solidFill>
              <a:ln w="9525" cap="flat" cmpd="sng" algn="ctr">
                <a:noFill/>
                <a:round/>
              </a:ln>
              <a:effectLst/>
              <a:scene3d>
                <a:camera prst="orthographicFront"/>
                <a:lightRig rig="balanced" dir="t">
                  <a:rot lat="0" lon="0" rev="8700000"/>
                </a:lightRig>
              </a:scene3d>
              <a:sp3d>
                <a:bevelT w="190500" h="38100"/>
              </a:sp3d>
            </c:spPr>
            <c:extLst>
              <c:ext xmlns:c16="http://schemas.microsoft.com/office/drawing/2014/chart" uri="{C3380CC4-5D6E-409C-BE32-E72D297353CC}">
                <c16:uniqueId val="{00000005-37B8-4806-8201-3E708CE2F666}"/>
              </c:ext>
            </c:extLst>
          </c:dPt>
          <c:dPt>
            <c:idx val="4"/>
            <c:invertIfNegative val="0"/>
            <c:bubble3D val="0"/>
            <c:spPr>
              <a:solidFill>
                <a:srgbClr val="0066FF"/>
              </a:solidFill>
              <a:ln w="9525" cap="flat" cmpd="sng" algn="ctr">
                <a:noFill/>
                <a:round/>
              </a:ln>
              <a:effectLst/>
              <a:scene3d>
                <a:camera prst="orthographicFront"/>
                <a:lightRig rig="balanced" dir="t">
                  <a:rot lat="0" lon="0" rev="8700000"/>
                </a:lightRig>
              </a:scene3d>
              <a:sp3d>
                <a:bevelT w="190500" h="38100"/>
              </a:sp3d>
            </c:spPr>
            <c:extLst>
              <c:ext xmlns:c16="http://schemas.microsoft.com/office/drawing/2014/chart" uri="{C3380CC4-5D6E-409C-BE32-E72D297353CC}">
                <c16:uniqueId val="{00000007-37B8-4806-8201-3E708CE2F666}"/>
              </c:ext>
            </c:extLst>
          </c:dPt>
          <c:dPt>
            <c:idx val="5"/>
            <c:invertIfNegative val="0"/>
            <c:bubble3D val="0"/>
            <c:spPr>
              <a:solidFill>
                <a:srgbClr val="0066FF"/>
              </a:solidFill>
              <a:ln w="9525" cap="flat" cmpd="sng" algn="ctr">
                <a:noFill/>
                <a:round/>
              </a:ln>
              <a:effectLst/>
              <a:scene3d>
                <a:camera prst="orthographicFront"/>
                <a:lightRig rig="balanced" dir="t">
                  <a:rot lat="0" lon="0" rev="8700000"/>
                </a:lightRig>
              </a:scene3d>
              <a:sp3d>
                <a:bevelT w="190500" h="38100"/>
              </a:sp3d>
            </c:spPr>
            <c:extLst>
              <c:ext xmlns:c16="http://schemas.microsoft.com/office/drawing/2014/chart" uri="{C3380CC4-5D6E-409C-BE32-E72D297353CC}">
                <c16:uniqueId val="{00000009-37B8-4806-8201-3E708CE2F666}"/>
              </c:ext>
            </c:extLst>
          </c:dPt>
          <c:dPt>
            <c:idx val="6"/>
            <c:invertIfNegative val="0"/>
            <c:bubble3D val="0"/>
            <c:spPr>
              <a:solidFill>
                <a:srgbClr val="9966FF"/>
              </a:solidFill>
              <a:ln w="9525" cap="flat" cmpd="sng" algn="ctr">
                <a:noFill/>
                <a:round/>
              </a:ln>
              <a:effectLst/>
              <a:scene3d>
                <a:camera prst="orthographicFront"/>
                <a:lightRig rig="balanced" dir="t">
                  <a:rot lat="0" lon="0" rev="8700000"/>
                </a:lightRig>
              </a:scene3d>
              <a:sp3d>
                <a:bevelT w="190500" h="38100"/>
              </a:sp3d>
            </c:spPr>
            <c:extLst>
              <c:ext xmlns:c16="http://schemas.microsoft.com/office/drawing/2014/chart" uri="{C3380CC4-5D6E-409C-BE32-E72D297353CC}">
                <c16:uniqueId val="{0000000B-37B8-4806-8201-3E708CE2F666}"/>
              </c:ext>
            </c:extLst>
          </c:dPt>
          <c:dPt>
            <c:idx val="7"/>
            <c:invertIfNegative val="0"/>
            <c:bubble3D val="0"/>
            <c:spPr>
              <a:solidFill>
                <a:srgbClr val="9966FF"/>
              </a:solidFill>
              <a:ln w="9525" cap="flat" cmpd="sng" algn="ctr">
                <a:noFill/>
                <a:round/>
              </a:ln>
              <a:effectLst/>
              <a:scene3d>
                <a:camera prst="orthographicFront"/>
                <a:lightRig rig="balanced" dir="t">
                  <a:rot lat="0" lon="0" rev="8700000"/>
                </a:lightRig>
              </a:scene3d>
              <a:sp3d>
                <a:bevelT w="190500" h="38100"/>
              </a:sp3d>
            </c:spPr>
            <c:extLst>
              <c:ext xmlns:c16="http://schemas.microsoft.com/office/drawing/2014/chart" uri="{C3380CC4-5D6E-409C-BE32-E72D297353CC}">
                <c16:uniqueId val="{0000000D-37B8-4806-8201-3E708CE2F666}"/>
              </c:ext>
            </c:extLst>
          </c:dPt>
          <c:dPt>
            <c:idx val="8"/>
            <c:invertIfNegative val="0"/>
            <c:bubble3D val="0"/>
            <c:spPr>
              <a:solidFill>
                <a:srgbClr val="9966FF"/>
              </a:solidFill>
              <a:ln w="9525" cap="flat" cmpd="sng" algn="ctr">
                <a:noFill/>
                <a:round/>
              </a:ln>
              <a:effectLst/>
              <a:scene3d>
                <a:camera prst="orthographicFront"/>
                <a:lightRig rig="balanced" dir="t">
                  <a:rot lat="0" lon="0" rev="8700000"/>
                </a:lightRig>
              </a:scene3d>
              <a:sp3d>
                <a:bevelT w="190500" h="38100"/>
              </a:sp3d>
            </c:spPr>
            <c:extLst>
              <c:ext xmlns:c16="http://schemas.microsoft.com/office/drawing/2014/chart" uri="{C3380CC4-5D6E-409C-BE32-E72D297353CC}">
                <c16:uniqueId val="{0000000F-37B8-4806-8201-3E708CE2F666}"/>
              </c:ext>
            </c:extLst>
          </c:dPt>
          <c:dPt>
            <c:idx val="9"/>
            <c:invertIfNegative val="0"/>
            <c:bubble3D val="0"/>
            <c:spPr>
              <a:solidFill>
                <a:srgbClr val="9966FF"/>
              </a:solidFill>
              <a:ln w="9525" cap="flat" cmpd="sng" algn="ctr">
                <a:noFill/>
                <a:round/>
              </a:ln>
              <a:effectLst/>
              <a:scene3d>
                <a:camera prst="orthographicFront"/>
                <a:lightRig rig="balanced" dir="t">
                  <a:rot lat="0" lon="0" rev="8700000"/>
                </a:lightRig>
              </a:scene3d>
              <a:sp3d>
                <a:bevelT w="190500" h="38100"/>
              </a:sp3d>
            </c:spPr>
            <c:extLst>
              <c:ext xmlns:c16="http://schemas.microsoft.com/office/drawing/2014/chart" uri="{C3380CC4-5D6E-409C-BE32-E72D297353CC}">
                <c16:uniqueId val="{00000011-37B8-4806-8201-3E708CE2F666}"/>
              </c:ext>
            </c:extLst>
          </c:dPt>
          <c:dPt>
            <c:idx val="10"/>
            <c:invertIfNegative val="0"/>
            <c:bubble3D val="0"/>
            <c:spPr>
              <a:solidFill>
                <a:srgbClr val="C00000"/>
              </a:solidFill>
              <a:ln w="9525" cap="flat" cmpd="sng" algn="ctr">
                <a:noFill/>
                <a:round/>
              </a:ln>
              <a:effectLst/>
              <a:scene3d>
                <a:camera prst="orthographicFront"/>
                <a:lightRig rig="balanced" dir="t">
                  <a:rot lat="0" lon="0" rev="8700000"/>
                </a:lightRig>
              </a:scene3d>
              <a:sp3d>
                <a:bevelT w="190500" h="38100"/>
              </a:sp3d>
            </c:spPr>
            <c:extLst>
              <c:ext xmlns:c16="http://schemas.microsoft.com/office/drawing/2014/chart" uri="{C3380CC4-5D6E-409C-BE32-E72D297353CC}">
                <c16:uniqueId val="{00000013-37B8-4806-8201-3E708CE2F666}"/>
              </c:ext>
            </c:extLst>
          </c:dPt>
          <c:dPt>
            <c:idx val="11"/>
            <c:invertIfNegative val="0"/>
            <c:bubble3D val="0"/>
            <c:spPr>
              <a:solidFill>
                <a:srgbClr val="C00000"/>
              </a:solidFill>
              <a:ln w="9525" cap="flat" cmpd="sng" algn="ctr">
                <a:noFill/>
                <a:round/>
              </a:ln>
              <a:effectLst/>
              <a:scene3d>
                <a:camera prst="orthographicFront"/>
                <a:lightRig rig="balanced" dir="t">
                  <a:rot lat="0" lon="0" rev="8700000"/>
                </a:lightRig>
              </a:scene3d>
              <a:sp3d>
                <a:bevelT w="190500" h="38100"/>
              </a:sp3d>
            </c:spPr>
            <c:extLst>
              <c:ext xmlns:c16="http://schemas.microsoft.com/office/drawing/2014/chart" uri="{C3380CC4-5D6E-409C-BE32-E72D297353CC}">
                <c16:uniqueId val="{00000015-37B8-4806-8201-3E708CE2F666}"/>
              </c:ext>
            </c:extLst>
          </c:dPt>
          <c:dPt>
            <c:idx val="12"/>
            <c:invertIfNegative val="0"/>
            <c:bubble3D val="0"/>
            <c:spPr>
              <a:solidFill>
                <a:srgbClr val="C00000"/>
              </a:solidFill>
              <a:ln w="9525" cap="flat" cmpd="sng" algn="ctr">
                <a:noFill/>
                <a:round/>
              </a:ln>
              <a:effectLst/>
              <a:scene3d>
                <a:camera prst="orthographicFront"/>
                <a:lightRig rig="balanced" dir="t">
                  <a:rot lat="0" lon="0" rev="8700000"/>
                </a:lightRig>
              </a:scene3d>
              <a:sp3d>
                <a:bevelT w="190500" h="38100"/>
              </a:sp3d>
            </c:spPr>
            <c:extLst>
              <c:ext xmlns:c16="http://schemas.microsoft.com/office/drawing/2014/chart" uri="{C3380CC4-5D6E-409C-BE32-E72D297353CC}">
                <c16:uniqueId val="{00000017-37B8-4806-8201-3E708CE2F666}"/>
              </c:ext>
            </c:extLst>
          </c:dPt>
          <c:dPt>
            <c:idx val="13"/>
            <c:invertIfNegative val="0"/>
            <c:bubble3D val="0"/>
            <c:spPr>
              <a:solidFill>
                <a:srgbClr val="C00000"/>
              </a:solidFill>
              <a:ln w="9525" cap="flat" cmpd="sng" algn="ctr">
                <a:noFill/>
                <a:round/>
              </a:ln>
              <a:effectLst/>
              <a:scene3d>
                <a:camera prst="orthographicFront"/>
                <a:lightRig rig="balanced" dir="t">
                  <a:rot lat="0" lon="0" rev="8700000"/>
                </a:lightRig>
              </a:scene3d>
              <a:sp3d>
                <a:bevelT w="190500" h="38100"/>
              </a:sp3d>
            </c:spPr>
            <c:extLst>
              <c:ext xmlns:c16="http://schemas.microsoft.com/office/drawing/2014/chart" uri="{C3380CC4-5D6E-409C-BE32-E72D297353CC}">
                <c16:uniqueId val="{00000019-37B8-4806-8201-3E708CE2F666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ysClr val="windowText" lastClr="000000"/>
                    </a:solidFill>
                    <a:latin typeface="Baskerville Old Face" panose="02020602080505020303" pitchFamily="18" charset="0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Dashboards!$A$1:$N$1</c:f>
              <c:strCache>
                <c:ptCount val="14"/>
                <c:pt idx="0">
                  <c:v>Total Participating Agencies</c:v>
                </c:pt>
                <c:pt idx="1">
                  <c:v>Self
Assessment</c:v>
                </c:pt>
                <c:pt idx="2">
                  <c:v>Initial Accreditation Awarded</c:v>
                </c:pt>
                <c:pt idx="3">
                  <c:v>1st Reaccreditation Awarded</c:v>
                </c:pt>
                <c:pt idx="4">
                  <c:v>2nd Reaccreditation Awarded</c:v>
                </c:pt>
                <c:pt idx="5">
                  <c:v>3rd Reaccreditation Awarded</c:v>
                </c:pt>
                <c:pt idx="6">
                  <c:v>Initial Dual Accreditation Awarded</c:v>
                </c:pt>
                <c:pt idx="7">
                  <c:v>1st Dual Reaccreditation Awarded</c:v>
                </c:pt>
                <c:pt idx="8">
                  <c:v>2nd Dual Reaccreditation Awarded</c:v>
                </c:pt>
                <c:pt idx="9">
                  <c:v>3rd Dual Reaccreditation Awarded</c:v>
                </c:pt>
                <c:pt idx="10">
                  <c:v>Accreditation Deferred</c:v>
                </c:pt>
                <c:pt idx="11">
                  <c:v>Accreditation Denied</c:v>
                </c:pt>
                <c:pt idx="12">
                  <c:v>Accreditation Lapsed</c:v>
                </c:pt>
                <c:pt idx="13">
                  <c:v>Accreditation Withdrawn</c:v>
                </c:pt>
              </c:strCache>
            </c:strRef>
          </c:cat>
          <c:val>
            <c:numRef>
              <c:f>Dashboards!$A$2:$N$2</c:f>
              <c:numCache>
                <c:formatCode>General</c:formatCode>
                <c:ptCount val="14"/>
                <c:pt idx="0">
                  <c:v>62</c:v>
                </c:pt>
                <c:pt idx="1">
                  <c:v>53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7</c:v>
                </c:pt>
                <c:pt idx="7">
                  <c:v>2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A-37B8-4806-8201-3E708CE2F666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1028953632"/>
        <c:axId val="1525988864"/>
      </c:barChart>
      <c:catAx>
        <c:axId val="102895363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9050" cap="flat" cmpd="sng" algn="ctr">
            <a:solidFill>
              <a:schemeClr val="dk1">
                <a:lumMod val="75000"/>
                <a:lumOff val="2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cap="all" baseline="0">
                <a:solidFill>
                  <a:sysClr val="windowText" lastClr="000000"/>
                </a:solidFill>
                <a:latin typeface="Baskerville Old Face" panose="02020602080505020303" pitchFamily="18" charset="0"/>
                <a:ea typeface="+mn-ea"/>
                <a:cs typeface="+mn-cs"/>
              </a:defRPr>
            </a:pPr>
            <a:endParaRPr lang="en-US"/>
          </a:p>
        </c:txPr>
        <c:crossAx val="1525988864"/>
        <c:crosses val="autoZero"/>
        <c:auto val="1"/>
        <c:lblAlgn val="ctr"/>
        <c:lblOffset val="100"/>
        <c:noMultiLvlLbl val="0"/>
      </c:catAx>
      <c:valAx>
        <c:axId val="1525988864"/>
        <c:scaling>
          <c:orientation val="minMax"/>
        </c:scaling>
        <c:delete val="0"/>
        <c:axPos val="l"/>
        <c:majorGridlines>
          <c:spPr>
            <a:ln w="9525" cap="flat" cmpd="sng" algn="ctr">
              <a:gradFill>
                <a:gsLst>
                  <a:gs pos="100000">
                    <a:schemeClr val="dk1">
                      <a:lumMod val="95000"/>
                      <a:lumOff val="5000"/>
                      <a:alpha val="42000"/>
                    </a:schemeClr>
                  </a:gs>
                  <a:gs pos="0">
                    <a:schemeClr val="lt1">
                      <a:lumMod val="75000"/>
                      <a:alpha val="36000"/>
                    </a:schemeClr>
                  </a:gs>
                </a:gsLst>
                <a:lin ang="5400000" scaled="0"/>
              </a:gra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ysClr val="windowText" lastClr="000000"/>
                </a:solidFill>
                <a:latin typeface="Baskerville Old Face" panose="02020602080505020303" pitchFamily="18" charset="0"/>
                <a:ea typeface="+mn-ea"/>
                <a:cs typeface="+mn-cs"/>
              </a:defRPr>
            </a:pPr>
            <a:endParaRPr lang="en-US"/>
          </a:p>
        </c:txPr>
        <c:crossAx val="1028953632"/>
        <c:crosses val="autoZero"/>
        <c:crossBetween val="between"/>
      </c:valAx>
      <c:dTable>
        <c:showHorzBorder val="1"/>
        <c:showVertBorder val="1"/>
        <c:showOutline val="1"/>
        <c:showKeys val="1"/>
        <c:spPr>
          <a:noFill/>
          <a:ln w="25400">
            <a:noFill/>
          </a:ln>
          <a:effectLst/>
        </c:spPr>
        <c:txPr>
          <a:bodyPr rot="0" spcFirstLastPara="1" vertOverflow="ellipsis" vert="horz" wrap="square" anchor="ctr" anchorCtr="1"/>
          <a:lstStyle/>
          <a:p>
            <a:pPr rtl="0">
              <a:defRPr sz="800" b="0" i="0" u="none" strike="noStrike" kern="1200" baseline="0">
                <a:solidFill>
                  <a:sysClr val="windowText" lastClr="000000"/>
                </a:solidFill>
                <a:latin typeface="Baskerville Old Face" panose="02020602080505020303" pitchFamily="18" charset="0"/>
                <a:ea typeface="+mn-ea"/>
                <a:cs typeface="+mn-cs"/>
              </a:defRPr>
            </a:pPr>
            <a:endParaRPr lang="en-US"/>
          </a:p>
        </c:txPr>
      </c:dTable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bg1"/>
    </a:solidFill>
    <a:ln w="9525" cap="flat" cmpd="sng" algn="ctr">
      <a:solidFill>
        <a:schemeClr val="dk1">
          <a:lumMod val="25000"/>
          <a:lumOff val="75000"/>
        </a:schemeClr>
      </a:solidFill>
      <a:round/>
    </a:ln>
    <a:effectLst/>
    <a:scene3d>
      <a:camera prst="orthographicFront"/>
      <a:lightRig rig="threePt" dir="t"/>
    </a:scene3d>
    <a:sp3d prstMaterial="matte">
      <a:bevelT w="127000" h="63500"/>
    </a:sp3d>
  </c:spPr>
  <c:txPr>
    <a:bodyPr/>
    <a:lstStyle/>
    <a:p>
      <a:pPr>
        <a:defRPr b="0">
          <a:solidFill>
            <a:sysClr val="windowText" lastClr="000000"/>
          </a:solidFill>
          <a:latin typeface="Baskerville Old Face" panose="02020602080505020303" pitchFamily="18" charset="0"/>
        </a:defRPr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5">
  <cs:axisTitle>
    <cs:lnRef idx="0"/>
    <cs:fillRef idx="0"/>
    <cs:effectRef idx="0"/>
    <cs:fontRef idx="minor">
      <a:schemeClr val="dk1">
        <a:lumMod val="75000"/>
        <a:lumOff val="25000"/>
      </a:schemeClr>
    </cs:fontRef>
    <cs:defRPr sz="900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lt1"/>
    </cs:fontRef>
    <cs:defRPr sz="90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solidFill>
        <a:schemeClr val="dk1">
          <a:lumMod val="65000"/>
          <a:lumOff val="35000"/>
          <a:alpha val="75000"/>
        </a:schemeClr>
      </a:solidFill>
    </cs:spPr>
    <cs:defRPr sz="90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lt1">
            <a:alpha val="50000"/>
          </a:schemeClr>
        </a:solidFill>
        <a:round/>
      </a:ln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lt1">
            <a:alpha val="50000"/>
          </a:schemeClr>
        </a:solidFill>
        <a:round/>
      </a:ln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900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18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936EE2-86BA-4E25-A6EA-26A870EE141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037A62D-153F-40B8-851B-AD628320885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14FBB67-FC10-45EE-9C9A-33F6851787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119D5C-3A82-42D4-8A6B-1CE0BE3606DB}" type="datetimeFigureOut">
              <a:rPr lang="en-US" smtClean="0"/>
              <a:t>9/5/2024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08F572C-5CC2-48CC-87DD-4395D85B3D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1845213-8033-42FE-86CB-821EE75267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CF7470-B3C1-4763-812C-18D5EB8E0AA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624098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C816E2-C46F-42C7-ABAA-A4291C0168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779004B-E681-4826-BC76-2717A9EBB88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1A7B5DF-4ECE-4397-808A-EF418954B2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119D5C-3A82-42D4-8A6B-1CE0BE3606DB}" type="datetimeFigureOut">
              <a:rPr lang="en-US" smtClean="0"/>
              <a:t>9/5/2024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90F1B6B-2169-473C-8D51-9371C0D526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1CFA96E-F6A1-44BF-9B9B-61DD7F9FAF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CF7470-B3C1-4763-812C-18D5EB8E0AA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819258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87CBBFBD-B86F-4EF3-B023-13513801944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8D88A0D-0D60-45E5-859A-1430CBB5FE5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7145494-6EAA-471C-B169-77AC23D980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119D5C-3A82-42D4-8A6B-1CE0BE3606DB}" type="datetimeFigureOut">
              <a:rPr lang="en-US" smtClean="0"/>
              <a:t>9/5/2024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9B09432-6569-403C-BCB3-A521E88953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C3864A3-0D35-45F8-969E-1DEA1FD584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CF7470-B3C1-4763-812C-18D5EB8E0AA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014216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58A08D-866C-456D-AE7D-C1B860697D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7FD5DCB-8CC9-4A84-B2CC-40C6085DDFC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A0B7CF1-7470-4F79-AAC8-9E7D9E5D9E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119D5C-3A82-42D4-8A6B-1CE0BE3606DB}" type="datetimeFigureOut">
              <a:rPr lang="en-US" smtClean="0"/>
              <a:t>9/5/2024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4834F0B-DE69-4E00-9F1F-400D4DA070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C8C9FA0-28E7-46F5-B30C-48DFDDE8DF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CF7470-B3C1-4763-812C-18D5EB8E0AA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389857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C3001D-8EF3-4839-960F-19B802827B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C541746-E883-43F2-8FA8-FF1650BFE41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DFA63A3-66CC-44B7-9C82-6C395A5C73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119D5C-3A82-42D4-8A6B-1CE0BE3606DB}" type="datetimeFigureOut">
              <a:rPr lang="en-US" smtClean="0"/>
              <a:t>9/5/2024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4499279-D3F5-4F46-A3AD-80729A8AF5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74C25BD-0173-4AEE-990E-A2A9F10EAA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CF7470-B3C1-4763-812C-18D5EB8E0AA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067740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1A8856-CE10-446B-AD58-014253E7D0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0DA02AA-D04D-406C-82F3-FE9EB392067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CF1FA5B-A2D8-44BB-BD22-79AF72A020F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F6CFE9C-CADF-43C4-A4DA-958E115F68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119D5C-3A82-42D4-8A6B-1CE0BE3606DB}" type="datetimeFigureOut">
              <a:rPr lang="en-US" smtClean="0"/>
              <a:t>9/5/2024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C927B23-D824-49CB-9EED-753F659396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C1F79B0-99F8-442B-AACE-AE965C2CEA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CF7470-B3C1-4763-812C-18D5EB8E0AA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652807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85F3D1-0097-47D9-9563-23F5003411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A68BD96-2998-4543-88C1-F3F1FA21B87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22DCD65-EF57-41A9-9C4A-189E017F60A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9D6B3EF-CE3A-4CC5-AAC6-0F96CE945D3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CE5EF8D-D12F-44D8-A288-30A49C35397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D121952-010D-4CA5-9263-E98D5F7399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119D5C-3A82-42D4-8A6B-1CE0BE3606DB}" type="datetimeFigureOut">
              <a:rPr lang="en-US" smtClean="0"/>
              <a:t>9/5/2024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E8364662-8266-46F5-9D1B-5246B08FB1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DE56740-E31B-443C-AC2B-B6EFF33F7A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CF7470-B3C1-4763-812C-18D5EB8E0AA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050757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85E9CE-A8BF-43EA-A2DF-889BAA436F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664DF77-83F5-4199-BC8E-A96C530A1A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119D5C-3A82-42D4-8A6B-1CE0BE3606DB}" type="datetimeFigureOut">
              <a:rPr lang="en-US" smtClean="0"/>
              <a:t>9/5/2024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BD0DC1B-C318-442B-9E70-3C827153BF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1133DB6-3F77-4CA0-9DF6-125BC93E5C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CF7470-B3C1-4763-812C-18D5EB8E0AA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696386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14E5DC0-30FF-440D-ADE5-65C8EC4BE7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119D5C-3A82-42D4-8A6B-1CE0BE3606DB}" type="datetimeFigureOut">
              <a:rPr lang="en-US" smtClean="0"/>
              <a:t>9/5/2024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5732823-72CE-4C48-AAA3-5434E3EF47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A25E4CE-E694-4174-92FF-20EF46F56E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CF7470-B3C1-4763-812C-18D5EB8E0AA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788907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39FE0C-1EF3-4FF2-82D6-63536B6C38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D87CB23-5AA9-415E-9D67-B2903C335E3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3066019-D244-48C3-9A29-745182E750E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FFC7B34-6CD1-415C-956E-10CAE23C99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119D5C-3A82-42D4-8A6B-1CE0BE3606DB}" type="datetimeFigureOut">
              <a:rPr lang="en-US" smtClean="0"/>
              <a:t>9/5/2024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FE657C9-A745-4507-8B92-03D2103939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F27CCE2-47EF-4F44-AEDF-D1C873F453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CF7470-B3C1-4763-812C-18D5EB8E0AA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958850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2A91B0-4801-4246-8CDB-940E096D20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9BB71D0-6771-48ED-8847-E4266C2591B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14207A0-605C-4C85-A691-1D3AB30BD52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BF507DA-F12C-474D-BF99-EBF1B83D40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119D5C-3A82-42D4-8A6B-1CE0BE3606DB}" type="datetimeFigureOut">
              <a:rPr lang="en-US" smtClean="0"/>
              <a:t>9/5/2024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0709C7B-38F7-47BB-920A-C92F460853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F09C859-3E12-4754-81A2-B0011A58EC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CF7470-B3C1-4763-812C-18D5EB8E0AA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863707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7FB6BB0-DEEF-4069-A13C-46BAB4E458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3F55777-7960-4DFC-9159-125DEB4648E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EFB36E8-B8DB-4BCA-9662-A8C0CA366A0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E119D5C-3A82-42D4-8A6B-1CE0BE3606DB}" type="datetimeFigureOut">
              <a:rPr lang="en-US" smtClean="0"/>
              <a:t>9/5/2024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382A444-DA05-4EC9-A86B-A44083B9738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E769D31-82CC-48CE-8966-0393BB2C386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CF7470-B3C1-4763-812C-18D5EB8E0AA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679083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png"/><Relationship Id="rId5" Type="http://schemas.openxmlformats.org/officeDocument/2006/relationships/image" Target="../media/image10.jpg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>
            <a:extLst>
              <a:ext uri="{FF2B5EF4-FFF2-40B4-BE49-F238E27FC236}">
                <a16:creationId xmlns:a16="http://schemas.microsoft.com/office/drawing/2014/main" id="{14781F77-FD0C-4555-8D92-6748F48D7474}"/>
              </a:ext>
            </a:extLst>
          </p:cNvPr>
          <p:cNvSpPr/>
          <p:nvPr/>
        </p:nvSpPr>
        <p:spPr>
          <a:xfrm>
            <a:off x="0" y="0"/>
            <a:ext cx="12207345" cy="6859984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15E3C8CA-9C84-4D15-8B64-ACE2C80596CC}"/>
              </a:ext>
            </a:extLst>
          </p:cNvPr>
          <p:cNvGrpSpPr/>
          <p:nvPr/>
        </p:nvGrpSpPr>
        <p:grpSpPr>
          <a:xfrm>
            <a:off x="455946" y="-136961"/>
            <a:ext cx="8942054" cy="7384427"/>
            <a:chOff x="325993" y="-589846"/>
            <a:chExt cx="9055584" cy="8045484"/>
          </a:xfrm>
          <a:blipFill>
            <a:blip r:embed="rId2"/>
            <a:stretch>
              <a:fillRect/>
            </a:stretch>
          </a:blipFill>
        </p:grpSpPr>
        <p:sp>
          <p:nvSpPr>
            <p:cNvPr id="3" name="Oval 2">
              <a:extLst>
                <a:ext uri="{FF2B5EF4-FFF2-40B4-BE49-F238E27FC236}">
                  <a16:creationId xmlns:a16="http://schemas.microsoft.com/office/drawing/2014/main" id="{D429FCE4-17D1-46BC-960E-6B61B4A115AA}"/>
                </a:ext>
              </a:extLst>
            </p:cNvPr>
            <p:cNvSpPr/>
            <p:nvPr/>
          </p:nvSpPr>
          <p:spPr>
            <a:xfrm rot="2143285">
              <a:off x="744623" y="-209126"/>
              <a:ext cx="1164669" cy="39878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044CA1AD-D81C-44D7-A7A1-53D9CBDBF183}"/>
                </a:ext>
              </a:extLst>
            </p:cNvPr>
            <p:cNvSpPr/>
            <p:nvPr/>
          </p:nvSpPr>
          <p:spPr>
            <a:xfrm rot="2143285">
              <a:off x="1427447" y="-460197"/>
              <a:ext cx="1164669" cy="5869938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18040202-96E8-4FA2-9D5D-62215F8566F6}"/>
                </a:ext>
              </a:extLst>
            </p:cNvPr>
            <p:cNvSpPr/>
            <p:nvPr/>
          </p:nvSpPr>
          <p:spPr>
            <a:xfrm rot="2143285">
              <a:off x="1965966" y="-563065"/>
              <a:ext cx="1164669" cy="7750398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" name="Oval 8">
              <a:extLst>
                <a:ext uri="{FF2B5EF4-FFF2-40B4-BE49-F238E27FC236}">
                  <a16:creationId xmlns:a16="http://schemas.microsoft.com/office/drawing/2014/main" id="{8F764FE5-C78D-46A1-B69F-5E59B8C1BCCE}"/>
                </a:ext>
              </a:extLst>
            </p:cNvPr>
            <p:cNvSpPr/>
            <p:nvPr/>
          </p:nvSpPr>
          <p:spPr>
            <a:xfrm rot="2143285">
              <a:off x="2984950" y="-589845"/>
              <a:ext cx="1164669" cy="8035075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2284A716-ED58-4A70-A3FB-B075AAD6AFF1}"/>
                </a:ext>
              </a:extLst>
            </p:cNvPr>
            <p:cNvSpPr/>
            <p:nvPr/>
          </p:nvSpPr>
          <p:spPr>
            <a:xfrm rot="2143285">
              <a:off x="4153988" y="-589846"/>
              <a:ext cx="1164669" cy="8035075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8D4A6AA0-E34A-438E-9EA2-008091D01840}"/>
                </a:ext>
              </a:extLst>
            </p:cNvPr>
            <p:cNvSpPr/>
            <p:nvPr/>
          </p:nvSpPr>
          <p:spPr>
            <a:xfrm rot="2143285">
              <a:off x="5252303" y="-579437"/>
              <a:ext cx="1164669" cy="8035075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18CF57E7-C003-415E-A834-D5E815F9A6EF}"/>
                </a:ext>
              </a:extLst>
            </p:cNvPr>
            <p:cNvSpPr/>
            <p:nvPr/>
          </p:nvSpPr>
          <p:spPr>
            <a:xfrm rot="2143285">
              <a:off x="6003721" y="1076866"/>
              <a:ext cx="1164669" cy="5869938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299E9D63-2787-451F-92EF-8948A4F9574A}"/>
                </a:ext>
              </a:extLst>
            </p:cNvPr>
            <p:cNvSpPr/>
            <p:nvPr/>
          </p:nvSpPr>
          <p:spPr>
            <a:xfrm rot="2143285">
              <a:off x="6649758" y="2505194"/>
              <a:ext cx="1164669" cy="39878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26C028E0-4904-49F0-9032-7306CBBB4BE1}"/>
                </a:ext>
              </a:extLst>
            </p:cNvPr>
            <p:cNvSpPr/>
            <p:nvPr/>
          </p:nvSpPr>
          <p:spPr>
            <a:xfrm rot="2143285">
              <a:off x="7521541" y="3363531"/>
              <a:ext cx="1164669" cy="2877247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FFBDECAC-8182-478E-A71A-AF391DE5E5D6}"/>
                </a:ext>
              </a:extLst>
            </p:cNvPr>
            <p:cNvSpPr/>
            <p:nvPr/>
          </p:nvSpPr>
          <p:spPr>
            <a:xfrm rot="2143285">
              <a:off x="8351100" y="4148961"/>
              <a:ext cx="1030477" cy="1992733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92855683-81F5-4DD6-9EDB-3B6578ADE791}"/>
                </a:ext>
              </a:extLst>
            </p:cNvPr>
            <p:cNvSpPr/>
            <p:nvPr/>
          </p:nvSpPr>
          <p:spPr>
            <a:xfrm rot="2143285">
              <a:off x="325993" y="120780"/>
              <a:ext cx="1004714" cy="1992733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pic>
        <p:nvPicPr>
          <p:cNvPr id="20" name="Picture 19">
            <a:extLst>
              <a:ext uri="{FF2B5EF4-FFF2-40B4-BE49-F238E27FC236}">
                <a16:creationId xmlns:a16="http://schemas.microsoft.com/office/drawing/2014/main" id="{B530D0FD-CB71-4D0E-9C5F-B139DAF3F16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3629" y="1017180"/>
            <a:ext cx="2569938" cy="2376710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F55C039B-2EEA-49AC-ABFF-215368EA47A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10792" y="221043"/>
            <a:ext cx="2839888" cy="265958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E2B846AA-89DF-4398-B75F-7BF7E22425CF}"/>
              </a:ext>
            </a:extLst>
          </p:cNvPr>
          <p:cNvSpPr/>
          <p:nvPr/>
        </p:nvSpPr>
        <p:spPr>
          <a:xfrm>
            <a:off x="8972670" y="2788101"/>
            <a:ext cx="2886849" cy="1323439"/>
          </a:xfrm>
          <a:prstGeom prst="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US" sz="4000" b="1" dirty="0">
                <a:ln/>
                <a:solidFill>
                  <a:schemeClr val="accent4">
                    <a:lumMod val="75000"/>
                  </a:schemeClr>
                </a:solidFill>
                <a:latin typeface="Baskerville Old Face" panose="02020602080505020303" pitchFamily="18" charset="0"/>
              </a:rPr>
              <a:t>Meeting</a:t>
            </a:r>
            <a:br>
              <a:rPr lang="en-US" sz="4000" b="1" dirty="0">
                <a:ln/>
                <a:solidFill>
                  <a:schemeClr val="accent4">
                    <a:lumMod val="75000"/>
                  </a:schemeClr>
                </a:solidFill>
                <a:latin typeface="Baskerville Old Face" panose="02020602080505020303" pitchFamily="18" charset="0"/>
              </a:rPr>
            </a:br>
            <a:r>
              <a:rPr lang="en-US" sz="4000" b="1" dirty="0">
                <a:ln/>
                <a:solidFill>
                  <a:schemeClr val="accent4">
                    <a:lumMod val="75000"/>
                  </a:schemeClr>
                </a:solidFill>
                <a:latin typeface="Baskerville Old Face" panose="02020602080505020303" pitchFamily="18" charset="0"/>
              </a:rPr>
              <a:t>09-05-2024</a:t>
            </a:r>
          </a:p>
        </p:txBody>
      </p:sp>
    </p:spTree>
    <p:extLst>
      <p:ext uri="{BB962C8B-B14F-4D97-AF65-F5344CB8AC3E}">
        <p14:creationId xmlns:p14="http://schemas.microsoft.com/office/powerpoint/2010/main" val="10657227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lowchart: Document 3">
            <a:extLst>
              <a:ext uri="{FF2B5EF4-FFF2-40B4-BE49-F238E27FC236}">
                <a16:creationId xmlns:a16="http://schemas.microsoft.com/office/drawing/2014/main" id="{518DDF24-C411-4CB7-A945-9D613B39478B}"/>
              </a:ext>
            </a:extLst>
          </p:cNvPr>
          <p:cNvSpPr/>
          <p:nvPr/>
        </p:nvSpPr>
        <p:spPr>
          <a:xfrm rot="10800000">
            <a:off x="0" y="4718314"/>
            <a:ext cx="12192000" cy="2050511"/>
          </a:xfrm>
          <a:custGeom>
            <a:avLst/>
            <a:gdLst>
              <a:gd name="connsiteX0" fmla="*/ 0 w 21600"/>
              <a:gd name="connsiteY0" fmla="*/ 0 h 21600"/>
              <a:gd name="connsiteX1" fmla="*/ 21600 w 21600"/>
              <a:gd name="connsiteY1" fmla="*/ 0 h 21600"/>
              <a:gd name="connsiteX2" fmla="*/ 21600 w 21600"/>
              <a:gd name="connsiteY2" fmla="*/ 17322 h 21600"/>
              <a:gd name="connsiteX3" fmla="*/ 0 w 21600"/>
              <a:gd name="connsiteY3" fmla="*/ 20172 h 21600"/>
              <a:gd name="connsiteX4" fmla="*/ 0 w 21600"/>
              <a:gd name="connsiteY4" fmla="*/ 0 h 21600"/>
              <a:gd name="connsiteX0" fmla="*/ 0 w 21600"/>
              <a:gd name="connsiteY0" fmla="*/ 0 h 20636"/>
              <a:gd name="connsiteX1" fmla="*/ 21600 w 21600"/>
              <a:gd name="connsiteY1" fmla="*/ 0 h 20636"/>
              <a:gd name="connsiteX2" fmla="*/ 21600 w 21600"/>
              <a:gd name="connsiteY2" fmla="*/ 17322 h 20636"/>
              <a:gd name="connsiteX3" fmla="*/ 15728 w 21600"/>
              <a:gd name="connsiteY3" fmla="*/ 10353 h 20636"/>
              <a:gd name="connsiteX4" fmla="*/ 0 w 21600"/>
              <a:gd name="connsiteY4" fmla="*/ 20172 h 20636"/>
              <a:gd name="connsiteX5" fmla="*/ 0 w 21600"/>
              <a:gd name="connsiteY5" fmla="*/ 0 h 20636"/>
              <a:gd name="connsiteX0" fmla="*/ 0 w 21600"/>
              <a:gd name="connsiteY0" fmla="*/ 0 h 20636"/>
              <a:gd name="connsiteX1" fmla="*/ 21600 w 21600"/>
              <a:gd name="connsiteY1" fmla="*/ 0 h 20636"/>
              <a:gd name="connsiteX2" fmla="*/ 21600 w 21600"/>
              <a:gd name="connsiteY2" fmla="*/ 17322 h 20636"/>
              <a:gd name="connsiteX3" fmla="*/ 15728 w 21600"/>
              <a:gd name="connsiteY3" fmla="*/ 10353 h 20636"/>
              <a:gd name="connsiteX4" fmla="*/ 0 w 21600"/>
              <a:gd name="connsiteY4" fmla="*/ 20172 h 20636"/>
              <a:gd name="connsiteX5" fmla="*/ 0 w 21600"/>
              <a:gd name="connsiteY5" fmla="*/ 0 h 20636"/>
              <a:gd name="connsiteX0" fmla="*/ 0 w 21600"/>
              <a:gd name="connsiteY0" fmla="*/ 0 h 20636"/>
              <a:gd name="connsiteX1" fmla="*/ 21600 w 21600"/>
              <a:gd name="connsiteY1" fmla="*/ 0 h 20636"/>
              <a:gd name="connsiteX2" fmla="*/ 21600 w 21600"/>
              <a:gd name="connsiteY2" fmla="*/ 17322 h 20636"/>
              <a:gd name="connsiteX3" fmla="*/ 15728 w 21600"/>
              <a:gd name="connsiteY3" fmla="*/ 10353 h 20636"/>
              <a:gd name="connsiteX4" fmla="*/ 0 w 21600"/>
              <a:gd name="connsiteY4" fmla="*/ 20172 h 20636"/>
              <a:gd name="connsiteX5" fmla="*/ 0 w 21600"/>
              <a:gd name="connsiteY5" fmla="*/ 0 h 206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1600" h="20636">
                <a:moveTo>
                  <a:pt x="0" y="0"/>
                </a:moveTo>
                <a:lnTo>
                  <a:pt x="21600" y="0"/>
                </a:lnTo>
                <a:lnTo>
                  <a:pt x="21600" y="17322"/>
                </a:lnTo>
                <a:cubicBezTo>
                  <a:pt x="20367" y="13019"/>
                  <a:pt x="19328" y="9878"/>
                  <a:pt x="15728" y="10353"/>
                </a:cubicBezTo>
                <a:cubicBezTo>
                  <a:pt x="12128" y="10828"/>
                  <a:pt x="2884" y="23154"/>
                  <a:pt x="0" y="20172"/>
                </a:cubicBez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0">
                <a:schemeClr val="accent4">
                  <a:lumMod val="67000"/>
                </a:schemeClr>
              </a:gs>
              <a:gs pos="48000">
                <a:schemeClr val="accent4">
                  <a:lumMod val="97000"/>
                  <a:lumOff val="3000"/>
                </a:schemeClr>
              </a:gs>
              <a:gs pos="100000">
                <a:schemeClr val="accent4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Flowchart: Document 3">
            <a:extLst>
              <a:ext uri="{FF2B5EF4-FFF2-40B4-BE49-F238E27FC236}">
                <a16:creationId xmlns:a16="http://schemas.microsoft.com/office/drawing/2014/main" id="{FC40898E-D173-4E14-AC2D-166B2B3ECB4A}"/>
              </a:ext>
            </a:extLst>
          </p:cNvPr>
          <p:cNvSpPr/>
          <p:nvPr/>
        </p:nvSpPr>
        <p:spPr>
          <a:xfrm rot="10800000">
            <a:off x="0" y="4807489"/>
            <a:ext cx="12192000" cy="2050511"/>
          </a:xfrm>
          <a:custGeom>
            <a:avLst/>
            <a:gdLst>
              <a:gd name="connsiteX0" fmla="*/ 0 w 21600"/>
              <a:gd name="connsiteY0" fmla="*/ 0 h 21600"/>
              <a:gd name="connsiteX1" fmla="*/ 21600 w 21600"/>
              <a:gd name="connsiteY1" fmla="*/ 0 h 21600"/>
              <a:gd name="connsiteX2" fmla="*/ 21600 w 21600"/>
              <a:gd name="connsiteY2" fmla="*/ 17322 h 21600"/>
              <a:gd name="connsiteX3" fmla="*/ 0 w 21600"/>
              <a:gd name="connsiteY3" fmla="*/ 20172 h 21600"/>
              <a:gd name="connsiteX4" fmla="*/ 0 w 21600"/>
              <a:gd name="connsiteY4" fmla="*/ 0 h 21600"/>
              <a:gd name="connsiteX0" fmla="*/ 0 w 21600"/>
              <a:gd name="connsiteY0" fmla="*/ 0 h 20636"/>
              <a:gd name="connsiteX1" fmla="*/ 21600 w 21600"/>
              <a:gd name="connsiteY1" fmla="*/ 0 h 20636"/>
              <a:gd name="connsiteX2" fmla="*/ 21600 w 21600"/>
              <a:gd name="connsiteY2" fmla="*/ 17322 h 20636"/>
              <a:gd name="connsiteX3" fmla="*/ 15728 w 21600"/>
              <a:gd name="connsiteY3" fmla="*/ 10353 h 20636"/>
              <a:gd name="connsiteX4" fmla="*/ 0 w 21600"/>
              <a:gd name="connsiteY4" fmla="*/ 20172 h 20636"/>
              <a:gd name="connsiteX5" fmla="*/ 0 w 21600"/>
              <a:gd name="connsiteY5" fmla="*/ 0 h 20636"/>
              <a:gd name="connsiteX0" fmla="*/ 0 w 21600"/>
              <a:gd name="connsiteY0" fmla="*/ 0 h 20636"/>
              <a:gd name="connsiteX1" fmla="*/ 21600 w 21600"/>
              <a:gd name="connsiteY1" fmla="*/ 0 h 20636"/>
              <a:gd name="connsiteX2" fmla="*/ 21600 w 21600"/>
              <a:gd name="connsiteY2" fmla="*/ 17322 h 20636"/>
              <a:gd name="connsiteX3" fmla="*/ 15728 w 21600"/>
              <a:gd name="connsiteY3" fmla="*/ 10353 h 20636"/>
              <a:gd name="connsiteX4" fmla="*/ 0 w 21600"/>
              <a:gd name="connsiteY4" fmla="*/ 20172 h 20636"/>
              <a:gd name="connsiteX5" fmla="*/ 0 w 21600"/>
              <a:gd name="connsiteY5" fmla="*/ 0 h 20636"/>
              <a:gd name="connsiteX0" fmla="*/ 0 w 21600"/>
              <a:gd name="connsiteY0" fmla="*/ 0 h 20636"/>
              <a:gd name="connsiteX1" fmla="*/ 21600 w 21600"/>
              <a:gd name="connsiteY1" fmla="*/ 0 h 20636"/>
              <a:gd name="connsiteX2" fmla="*/ 21600 w 21600"/>
              <a:gd name="connsiteY2" fmla="*/ 17322 h 20636"/>
              <a:gd name="connsiteX3" fmla="*/ 15728 w 21600"/>
              <a:gd name="connsiteY3" fmla="*/ 10353 h 20636"/>
              <a:gd name="connsiteX4" fmla="*/ 0 w 21600"/>
              <a:gd name="connsiteY4" fmla="*/ 20172 h 20636"/>
              <a:gd name="connsiteX5" fmla="*/ 0 w 21600"/>
              <a:gd name="connsiteY5" fmla="*/ 0 h 206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1600" h="20636">
                <a:moveTo>
                  <a:pt x="0" y="0"/>
                </a:moveTo>
                <a:lnTo>
                  <a:pt x="21600" y="0"/>
                </a:lnTo>
                <a:lnTo>
                  <a:pt x="21600" y="17322"/>
                </a:lnTo>
                <a:cubicBezTo>
                  <a:pt x="20367" y="13019"/>
                  <a:pt x="19328" y="9878"/>
                  <a:pt x="15728" y="10353"/>
                </a:cubicBezTo>
                <a:cubicBezTo>
                  <a:pt x="12128" y="10828"/>
                  <a:pt x="2884" y="23154"/>
                  <a:pt x="0" y="20172"/>
                </a:cubicBez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0">
                <a:schemeClr val="accent1">
                  <a:lumMod val="89000"/>
                </a:schemeClr>
              </a:gs>
              <a:gs pos="39000">
                <a:srgbClr val="002060"/>
              </a:gs>
              <a:gs pos="97000">
                <a:srgbClr val="002060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3BFA950F-6DC5-4070-B68B-16D4171D09E2}"/>
              </a:ext>
            </a:extLst>
          </p:cNvPr>
          <p:cNvSpPr/>
          <p:nvPr/>
        </p:nvSpPr>
        <p:spPr>
          <a:xfrm>
            <a:off x="1862283" y="5848338"/>
            <a:ext cx="8242962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US" sz="4000" b="1" i="1" dirty="0">
                <a:ln/>
                <a:solidFill>
                  <a:schemeClr val="bg2"/>
                </a:solidFill>
                <a:latin typeface="Baskerville Old Face" panose="02020602080505020303" pitchFamily="18" charset="0"/>
              </a:rPr>
              <a:t>Kansas Law Enforcement Accreditation</a:t>
            </a:r>
            <a:endParaRPr lang="en-US" sz="4000" b="1" i="1" cap="none" spc="0" dirty="0">
              <a:ln/>
              <a:solidFill>
                <a:schemeClr val="bg2"/>
              </a:solidFill>
              <a:effectLst/>
              <a:latin typeface="Baskerville Old Face" panose="02020602080505020303" pitchFamily="18" charset="0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80A5996F-99AF-4851-87D4-EB34224C3D5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05245" y="4980986"/>
            <a:ext cx="1935063" cy="1787840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3DA9C277-E4A8-4569-8732-4B4684607D25}"/>
              </a:ext>
            </a:extLst>
          </p:cNvPr>
          <p:cNvSpPr/>
          <p:nvPr/>
        </p:nvSpPr>
        <p:spPr>
          <a:xfrm>
            <a:off x="173569" y="697965"/>
            <a:ext cx="12132731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marL="457200" indent="-457200">
              <a:buBlip>
                <a:blip r:embed="rId2"/>
              </a:buBlip>
            </a:pPr>
            <a:r>
              <a:rPr lang="en-US" sz="2800" b="1" u="sng" dirty="0">
                <a:ln/>
                <a:latin typeface="Baskerville Old Face" panose="02020602080505020303" pitchFamily="18" charset="0"/>
              </a:rPr>
              <a:t>KLEAP Program Changes</a:t>
            </a:r>
            <a:r>
              <a:rPr lang="en-US" sz="2800" b="1" dirty="0">
                <a:ln/>
                <a:latin typeface="Baskerville Old Face" panose="02020602080505020303" pitchFamily="18" charset="0"/>
              </a:rPr>
              <a:t>:</a:t>
            </a:r>
            <a:endParaRPr lang="en-US" sz="2800" b="1" u="sng" dirty="0">
              <a:ln/>
              <a:latin typeface="Baskerville Old Face" panose="02020602080505020303" pitchFamily="18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7460F6E9-17F9-499C-9CA9-B4B7FC5D16ED}"/>
              </a:ext>
            </a:extLst>
          </p:cNvPr>
          <p:cNvSpPr/>
          <p:nvPr/>
        </p:nvSpPr>
        <p:spPr>
          <a:xfrm>
            <a:off x="0" y="-24241"/>
            <a:ext cx="12192000" cy="646331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89000"/>
                </a:schemeClr>
              </a:gs>
              <a:gs pos="39000">
                <a:srgbClr val="002060"/>
              </a:gs>
              <a:gs pos="97000">
                <a:srgbClr val="002060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bg1"/>
                </a:solidFill>
                <a:latin typeface="Baskerville Old Face" panose="02020602080505020303" pitchFamily="18" charset="0"/>
              </a:rPr>
              <a:t>Program Updates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D0BB385F-6924-4F63-9525-A0A5EF417EDA}"/>
              </a:ext>
            </a:extLst>
          </p:cNvPr>
          <p:cNvSpPr/>
          <p:nvPr/>
        </p:nvSpPr>
        <p:spPr>
          <a:xfrm>
            <a:off x="706582" y="1489442"/>
            <a:ext cx="11333726" cy="35394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marL="914400" lvl="1" indent="-457200">
              <a:buFont typeface="Wingdings" panose="05000000000000000000" pitchFamily="2" charset="2"/>
              <a:buChar char="§"/>
            </a:pPr>
            <a:r>
              <a:rPr lang="en-US" sz="2800" b="1" dirty="0">
                <a:ln/>
                <a:latin typeface="Baskerville Old Face" panose="02020602080505020303" pitchFamily="18" charset="0"/>
              </a:rPr>
              <a:t>December 2024 LIVE Webinar</a:t>
            </a:r>
          </a:p>
          <a:p>
            <a:pPr marL="1371600" lvl="2" indent="-457200">
              <a:buFont typeface="Arial" panose="020B0604020202020204" pitchFamily="34" charset="0"/>
              <a:buChar char="•"/>
            </a:pPr>
            <a:r>
              <a:rPr lang="en-US" sz="2800" b="1" dirty="0">
                <a:ln/>
                <a:latin typeface="Baskerville Old Face" panose="02020602080505020303" pitchFamily="18" charset="0"/>
              </a:rPr>
              <a:t>Transition Period</a:t>
            </a:r>
          </a:p>
          <a:p>
            <a:pPr marL="1371600" lvl="2" indent="-457200">
              <a:buFont typeface="Arial" panose="020B0604020202020204" pitchFamily="34" charset="0"/>
              <a:buChar char="•"/>
            </a:pPr>
            <a:r>
              <a:rPr lang="en-US" sz="2800" b="1" dirty="0">
                <a:ln/>
                <a:latin typeface="Baskerville Old Face" panose="02020602080505020303" pitchFamily="18" charset="0"/>
              </a:rPr>
              <a:t>Crosswalk 1</a:t>
            </a:r>
            <a:r>
              <a:rPr lang="en-US" sz="2800" b="1" baseline="30000" dirty="0">
                <a:ln/>
                <a:latin typeface="Baskerville Old Face" panose="02020602080505020303" pitchFamily="18" charset="0"/>
              </a:rPr>
              <a:t>st</a:t>
            </a:r>
            <a:r>
              <a:rPr lang="en-US" sz="2800" b="1" dirty="0">
                <a:ln/>
                <a:latin typeface="Baskerville Old Face" panose="02020602080505020303" pitchFamily="18" charset="0"/>
              </a:rPr>
              <a:t> Edition to 2</a:t>
            </a:r>
            <a:r>
              <a:rPr lang="en-US" sz="2800" b="1" baseline="30000" dirty="0">
                <a:ln/>
                <a:latin typeface="Baskerville Old Face" panose="02020602080505020303" pitchFamily="18" charset="0"/>
              </a:rPr>
              <a:t>nd</a:t>
            </a:r>
            <a:r>
              <a:rPr lang="en-US" sz="2800" b="1" dirty="0">
                <a:ln/>
                <a:latin typeface="Baskerville Old Face" panose="02020602080505020303" pitchFamily="18" charset="0"/>
              </a:rPr>
              <a:t> Edition</a:t>
            </a:r>
          </a:p>
          <a:p>
            <a:pPr marL="1371600" lvl="2" indent="-457200">
              <a:buFont typeface="Arial" panose="020B0604020202020204" pitchFamily="34" charset="0"/>
              <a:buChar char="•"/>
            </a:pPr>
            <a:r>
              <a:rPr lang="en-US" sz="2800" b="1" dirty="0">
                <a:ln/>
                <a:latin typeface="Baskerville Old Face" panose="02020602080505020303" pitchFamily="18" charset="0"/>
              </a:rPr>
              <a:t>Enhanced Tracker </a:t>
            </a:r>
          </a:p>
          <a:p>
            <a:pPr marL="1371600" lvl="2" indent="-457200">
              <a:buFont typeface="Arial" panose="020B0604020202020204" pitchFamily="34" charset="0"/>
              <a:buChar char="•"/>
            </a:pPr>
            <a:r>
              <a:rPr lang="en-US" sz="2800" b="1" dirty="0">
                <a:ln/>
                <a:latin typeface="Baskerville Old Face" panose="02020602080505020303" pitchFamily="18" charset="0"/>
              </a:rPr>
              <a:t>Standard Tags</a:t>
            </a:r>
          </a:p>
          <a:p>
            <a:pPr marL="1371600" lvl="2" indent="-457200">
              <a:buFont typeface="Arial" panose="020B0604020202020204" pitchFamily="34" charset="0"/>
              <a:buChar char="•"/>
            </a:pPr>
            <a:r>
              <a:rPr lang="en-US" sz="2800" b="1" dirty="0">
                <a:ln/>
                <a:latin typeface="Baskerville Old Face" panose="02020602080505020303" pitchFamily="18" charset="0"/>
              </a:rPr>
              <a:t>Initial Accreditation changed to 3-year self assessment period</a:t>
            </a:r>
          </a:p>
          <a:p>
            <a:pPr marL="1371600" lvl="2" indent="-457200">
              <a:buFont typeface="Arial" panose="020B0604020202020204" pitchFamily="34" charset="0"/>
              <a:buChar char="•"/>
            </a:pPr>
            <a:r>
              <a:rPr lang="en-US" sz="2800" b="1" dirty="0">
                <a:ln/>
                <a:latin typeface="Baskerville Old Face" panose="02020602080505020303" pitchFamily="18" charset="0"/>
              </a:rPr>
              <a:t>Annual file review instead of reports</a:t>
            </a:r>
          </a:p>
          <a:p>
            <a:pPr lvl="1"/>
            <a:r>
              <a:rPr lang="en-US" sz="2800" b="1" dirty="0">
                <a:ln/>
                <a:latin typeface="Baskerville Old Face" panose="02020602080505020303" pitchFamily="18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2153536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lowchart: Document 3">
            <a:extLst>
              <a:ext uri="{FF2B5EF4-FFF2-40B4-BE49-F238E27FC236}">
                <a16:creationId xmlns:a16="http://schemas.microsoft.com/office/drawing/2014/main" id="{518DDF24-C411-4CB7-A945-9D613B39478B}"/>
              </a:ext>
            </a:extLst>
          </p:cNvPr>
          <p:cNvSpPr/>
          <p:nvPr/>
        </p:nvSpPr>
        <p:spPr>
          <a:xfrm rot="10800000">
            <a:off x="0" y="4718314"/>
            <a:ext cx="12192000" cy="2050511"/>
          </a:xfrm>
          <a:custGeom>
            <a:avLst/>
            <a:gdLst>
              <a:gd name="connsiteX0" fmla="*/ 0 w 21600"/>
              <a:gd name="connsiteY0" fmla="*/ 0 h 21600"/>
              <a:gd name="connsiteX1" fmla="*/ 21600 w 21600"/>
              <a:gd name="connsiteY1" fmla="*/ 0 h 21600"/>
              <a:gd name="connsiteX2" fmla="*/ 21600 w 21600"/>
              <a:gd name="connsiteY2" fmla="*/ 17322 h 21600"/>
              <a:gd name="connsiteX3" fmla="*/ 0 w 21600"/>
              <a:gd name="connsiteY3" fmla="*/ 20172 h 21600"/>
              <a:gd name="connsiteX4" fmla="*/ 0 w 21600"/>
              <a:gd name="connsiteY4" fmla="*/ 0 h 21600"/>
              <a:gd name="connsiteX0" fmla="*/ 0 w 21600"/>
              <a:gd name="connsiteY0" fmla="*/ 0 h 20636"/>
              <a:gd name="connsiteX1" fmla="*/ 21600 w 21600"/>
              <a:gd name="connsiteY1" fmla="*/ 0 h 20636"/>
              <a:gd name="connsiteX2" fmla="*/ 21600 w 21600"/>
              <a:gd name="connsiteY2" fmla="*/ 17322 h 20636"/>
              <a:gd name="connsiteX3" fmla="*/ 15728 w 21600"/>
              <a:gd name="connsiteY3" fmla="*/ 10353 h 20636"/>
              <a:gd name="connsiteX4" fmla="*/ 0 w 21600"/>
              <a:gd name="connsiteY4" fmla="*/ 20172 h 20636"/>
              <a:gd name="connsiteX5" fmla="*/ 0 w 21600"/>
              <a:gd name="connsiteY5" fmla="*/ 0 h 20636"/>
              <a:gd name="connsiteX0" fmla="*/ 0 w 21600"/>
              <a:gd name="connsiteY0" fmla="*/ 0 h 20636"/>
              <a:gd name="connsiteX1" fmla="*/ 21600 w 21600"/>
              <a:gd name="connsiteY1" fmla="*/ 0 h 20636"/>
              <a:gd name="connsiteX2" fmla="*/ 21600 w 21600"/>
              <a:gd name="connsiteY2" fmla="*/ 17322 h 20636"/>
              <a:gd name="connsiteX3" fmla="*/ 15728 w 21600"/>
              <a:gd name="connsiteY3" fmla="*/ 10353 h 20636"/>
              <a:gd name="connsiteX4" fmla="*/ 0 w 21600"/>
              <a:gd name="connsiteY4" fmla="*/ 20172 h 20636"/>
              <a:gd name="connsiteX5" fmla="*/ 0 w 21600"/>
              <a:gd name="connsiteY5" fmla="*/ 0 h 20636"/>
              <a:gd name="connsiteX0" fmla="*/ 0 w 21600"/>
              <a:gd name="connsiteY0" fmla="*/ 0 h 20636"/>
              <a:gd name="connsiteX1" fmla="*/ 21600 w 21600"/>
              <a:gd name="connsiteY1" fmla="*/ 0 h 20636"/>
              <a:gd name="connsiteX2" fmla="*/ 21600 w 21600"/>
              <a:gd name="connsiteY2" fmla="*/ 17322 h 20636"/>
              <a:gd name="connsiteX3" fmla="*/ 15728 w 21600"/>
              <a:gd name="connsiteY3" fmla="*/ 10353 h 20636"/>
              <a:gd name="connsiteX4" fmla="*/ 0 w 21600"/>
              <a:gd name="connsiteY4" fmla="*/ 20172 h 20636"/>
              <a:gd name="connsiteX5" fmla="*/ 0 w 21600"/>
              <a:gd name="connsiteY5" fmla="*/ 0 h 206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1600" h="20636">
                <a:moveTo>
                  <a:pt x="0" y="0"/>
                </a:moveTo>
                <a:lnTo>
                  <a:pt x="21600" y="0"/>
                </a:lnTo>
                <a:lnTo>
                  <a:pt x="21600" y="17322"/>
                </a:lnTo>
                <a:cubicBezTo>
                  <a:pt x="20367" y="13019"/>
                  <a:pt x="19328" y="9878"/>
                  <a:pt x="15728" y="10353"/>
                </a:cubicBezTo>
                <a:cubicBezTo>
                  <a:pt x="12128" y="10828"/>
                  <a:pt x="2884" y="23154"/>
                  <a:pt x="0" y="20172"/>
                </a:cubicBez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0">
                <a:schemeClr val="accent4">
                  <a:lumMod val="67000"/>
                </a:schemeClr>
              </a:gs>
              <a:gs pos="48000">
                <a:schemeClr val="accent4">
                  <a:lumMod val="97000"/>
                  <a:lumOff val="3000"/>
                </a:schemeClr>
              </a:gs>
              <a:gs pos="100000">
                <a:schemeClr val="accent4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Flowchart: Document 3">
            <a:extLst>
              <a:ext uri="{FF2B5EF4-FFF2-40B4-BE49-F238E27FC236}">
                <a16:creationId xmlns:a16="http://schemas.microsoft.com/office/drawing/2014/main" id="{FC40898E-D173-4E14-AC2D-166B2B3ECB4A}"/>
              </a:ext>
            </a:extLst>
          </p:cNvPr>
          <p:cNvSpPr/>
          <p:nvPr/>
        </p:nvSpPr>
        <p:spPr>
          <a:xfrm rot="10800000">
            <a:off x="0" y="4807489"/>
            <a:ext cx="12192000" cy="2050511"/>
          </a:xfrm>
          <a:custGeom>
            <a:avLst/>
            <a:gdLst>
              <a:gd name="connsiteX0" fmla="*/ 0 w 21600"/>
              <a:gd name="connsiteY0" fmla="*/ 0 h 21600"/>
              <a:gd name="connsiteX1" fmla="*/ 21600 w 21600"/>
              <a:gd name="connsiteY1" fmla="*/ 0 h 21600"/>
              <a:gd name="connsiteX2" fmla="*/ 21600 w 21600"/>
              <a:gd name="connsiteY2" fmla="*/ 17322 h 21600"/>
              <a:gd name="connsiteX3" fmla="*/ 0 w 21600"/>
              <a:gd name="connsiteY3" fmla="*/ 20172 h 21600"/>
              <a:gd name="connsiteX4" fmla="*/ 0 w 21600"/>
              <a:gd name="connsiteY4" fmla="*/ 0 h 21600"/>
              <a:gd name="connsiteX0" fmla="*/ 0 w 21600"/>
              <a:gd name="connsiteY0" fmla="*/ 0 h 20636"/>
              <a:gd name="connsiteX1" fmla="*/ 21600 w 21600"/>
              <a:gd name="connsiteY1" fmla="*/ 0 h 20636"/>
              <a:gd name="connsiteX2" fmla="*/ 21600 w 21600"/>
              <a:gd name="connsiteY2" fmla="*/ 17322 h 20636"/>
              <a:gd name="connsiteX3" fmla="*/ 15728 w 21600"/>
              <a:gd name="connsiteY3" fmla="*/ 10353 h 20636"/>
              <a:gd name="connsiteX4" fmla="*/ 0 w 21600"/>
              <a:gd name="connsiteY4" fmla="*/ 20172 h 20636"/>
              <a:gd name="connsiteX5" fmla="*/ 0 w 21600"/>
              <a:gd name="connsiteY5" fmla="*/ 0 h 20636"/>
              <a:gd name="connsiteX0" fmla="*/ 0 w 21600"/>
              <a:gd name="connsiteY0" fmla="*/ 0 h 20636"/>
              <a:gd name="connsiteX1" fmla="*/ 21600 w 21600"/>
              <a:gd name="connsiteY1" fmla="*/ 0 h 20636"/>
              <a:gd name="connsiteX2" fmla="*/ 21600 w 21600"/>
              <a:gd name="connsiteY2" fmla="*/ 17322 h 20636"/>
              <a:gd name="connsiteX3" fmla="*/ 15728 w 21600"/>
              <a:gd name="connsiteY3" fmla="*/ 10353 h 20636"/>
              <a:gd name="connsiteX4" fmla="*/ 0 w 21600"/>
              <a:gd name="connsiteY4" fmla="*/ 20172 h 20636"/>
              <a:gd name="connsiteX5" fmla="*/ 0 w 21600"/>
              <a:gd name="connsiteY5" fmla="*/ 0 h 20636"/>
              <a:gd name="connsiteX0" fmla="*/ 0 w 21600"/>
              <a:gd name="connsiteY0" fmla="*/ 0 h 20636"/>
              <a:gd name="connsiteX1" fmla="*/ 21600 w 21600"/>
              <a:gd name="connsiteY1" fmla="*/ 0 h 20636"/>
              <a:gd name="connsiteX2" fmla="*/ 21600 w 21600"/>
              <a:gd name="connsiteY2" fmla="*/ 17322 h 20636"/>
              <a:gd name="connsiteX3" fmla="*/ 15728 w 21600"/>
              <a:gd name="connsiteY3" fmla="*/ 10353 h 20636"/>
              <a:gd name="connsiteX4" fmla="*/ 0 w 21600"/>
              <a:gd name="connsiteY4" fmla="*/ 20172 h 20636"/>
              <a:gd name="connsiteX5" fmla="*/ 0 w 21600"/>
              <a:gd name="connsiteY5" fmla="*/ 0 h 206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1600" h="20636">
                <a:moveTo>
                  <a:pt x="0" y="0"/>
                </a:moveTo>
                <a:lnTo>
                  <a:pt x="21600" y="0"/>
                </a:lnTo>
                <a:lnTo>
                  <a:pt x="21600" y="17322"/>
                </a:lnTo>
                <a:cubicBezTo>
                  <a:pt x="20367" y="13019"/>
                  <a:pt x="19328" y="9878"/>
                  <a:pt x="15728" y="10353"/>
                </a:cubicBezTo>
                <a:cubicBezTo>
                  <a:pt x="12128" y="10828"/>
                  <a:pt x="2884" y="23154"/>
                  <a:pt x="0" y="20172"/>
                </a:cubicBez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0">
                <a:schemeClr val="accent1">
                  <a:lumMod val="89000"/>
                </a:schemeClr>
              </a:gs>
              <a:gs pos="39000">
                <a:srgbClr val="002060"/>
              </a:gs>
              <a:gs pos="97000">
                <a:srgbClr val="002060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3BFA950F-6DC5-4070-B68B-16D4171D09E2}"/>
              </a:ext>
            </a:extLst>
          </p:cNvPr>
          <p:cNvSpPr/>
          <p:nvPr/>
        </p:nvSpPr>
        <p:spPr>
          <a:xfrm>
            <a:off x="1862283" y="5848338"/>
            <a:ext cx="8242962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US" sz="4000" b="1" i="1" dirty="0">
                <a:ln/>
                <a:solidFill>
                  <a:schemeClr val="bg2"/>
                </a:solidFill>
                <a:latin typeface="Baskerville Old Face" panose="02020602080505020303" pitchFamily="18" charset="0"/>
              </a:rPr>
              <a:t>Kansas Law Enforcement Accreditation</a:t>
            </a:r>
            <a:endParaRPr lang="en-US" sz="4000" b="1" i="1" cap="none" spc="0" dirty="0">
              <a:ln/>
              <a:solidFill>
                <a:schemeClr val="bg2"/>
              </a:solidFill>
              <a:effectLst/>
              <a:latin typeface="Baskerville Old Face" panose="02020602080505020303" pitchFamily="18" charset="0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80A5996F-99AF-4851-87D4-EB34224C3D5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05245" y="4980986"/>
            <a:ext cx="1935063" cy="1787840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3DA9C277-E4A8-4569-8732-4B4684607D25}"/>
              </a:ext>
            </a:extLst>
          </p:cNvPr>
          <p:cNvSpPr/>
          <p:nvPr/>
        </p:nvSpPr>
        <p:spPr>
          <a:xfrm>
            <a:off x="173569" y="697965"/>
            <a:ext cx="12132731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marL="457200" indent="-457200">
              <a:buBlip>
                <a:blip r:embed="rId2"/>
              </a:buBlip>
            </a:pPr>
            <a:r>
              <a:rPr lang="en-US" sz="2800" b="1" u="sng" dirty="0">
                <a:ln/>
                <a:latin typeface="Baskerville Old Face" panose="02020602080505020303" pitchFamily="18" charset="0"/>
              </a:rPr>
              <a:t>KLEAP Program Changes</a:t>
            </a:r>
            <a:r>
              <a:rPr lang="en-US" sz="2800" b="1" dirty="0">
                <a:ln/>
                <a:latin typeface="Baskerville Old Face" panose="02020602080505020303" pitchFamily="18" charset="0"/>
              </a:rPr>
              <a:t>:</a:t>
            </a:r>
            <a:endParaRPr lang="en-US" sz="2800" b="1" u="sng" dirty="0">
              <a:ln/>
              <a:latin typeface="Baskerville Old Face" panose="02020602080505020303" pitchFamily="18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7460F6E9-17F9-499C-9CA9-B4B7FC5D16ED}"/>
              </a:ext>
            </a:extLst>
          </p:cNvPr>
          <p:cNvSpPr/>
          <p:nvPr/>
        </p:nvSpPr>
        <p:spPr>
          <a:xfrm>
            <a:off x="0" y="-24241"/>
            <a:ext cx="12192000" cy="646331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89000"/>
                </a:schemeClr>
              </a:gs>
              <a:gs pos="39000">
                <a:srgbClr val="002060"/>
              </a:gs>
              <a:gs pos="97000">
                <a:srgbClr val="002060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bg1"/>
                </a:solidFill>
                <a:latin typeface="Baskerville Old Face" panose="02020602080505020303" pitchFamily="18" charset="0"/>
              </a:rPr>
              <a:t>Program Updates</a:t>
            </a:r>
          </a:p>
        </p:txBody>
      </p:sp>
      <p:pic>
        <p:nvPicPr>
          <p:cNvPr id="1026" name="Picture 2" descr="Brian Mock staff photo">
            <a:extLst>
              <a:ext uri="{FF2B5EF4-FFF2-40B4-BE49-F238E27FC236}">
                <a16:creationId xmlns:a16="http://schemas.microsoft.com/office/drawing/2014/main" id="{444D3CEE-4D0F-459C-BAFE-2D9F686375A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97062" y="2093280"/>
            <a:ext cx="1714500" cy="2143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6DA5DE0C-0D44-48F1-A330-E637FD8F386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83764" y="1870327"/>
            <a:ext cx="5473981" cy="2635385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312B67A8-F45A-4CE5-9C3E-E94CA712145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6876" y="1489442"/>
            <a:ext cx="2654436" cy="16066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93256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lowchart: Document 3">
            <a:extLst>
              <a:ext uri="{FF2B5EF4-FFF2-40B4-BE49-F238E27FC236}">
                <a16:creationId xmlns:a16="http://schemas.microsoft.com/office/drawing/2014/main" id="{518DDF24-C411-4CB7-A945-9D613B39478B}"/>
              </a:ext>
            </a:extLst>
          </p:cNvPr>
          <p:cNvSpPr/>
          <p:nvPr/>
        </p:nvSpPr>
        <p:spPr>
          <a:xfrm rot="10800000">
            <a:off x="0" y="4718314"/>
            <a:ext cx="12192000" cy="2050511"/>
          </a:xfrm>
          <a:custGeom>
            <a:avLst/>
            <a:gdLst>
              <a:gd name="connsiteX0" fmla="*/ 0 w 21600"/>
              <a:gd name="connsiteY0" fmla="*/ 0 h 21600"/>
              <a:gd name="connsiteX1" fmla="*/ 21600 w 21600"/>
              <a:gd name="connsiteY1" fmla="*/ 0 h 21600"/>
              <a:gd name="connsiteX2" fmla="*/ 21600 w 21600"/>
              <a:gd name="connsiteY2" fmla="*/ 17322 h 21600"/>
              <a:gd name="connsiteX3" fmla="*/ 0 w 21600"/>
              <a:gd name="connsiteY3" fmla="*/ 20172 h 21600"/>
              <a:gd name="connsiteX4" fmla="*/ 0 w 21600"/>
              <a:gd name="connsiteY4" fmla="*/ 0 h 21600"/>
              <a:gd name="connsiteX0" fmla="*/ 0 w 21600"/>
              <a:gd name="connsiteY0" fmla="*/ 0 h 20636"/>
              <a:gd name="connsiteX1" fmla="*/ 21600 w 21600"/>
              <a:gd name="connsiteY1" fmla="*/ 0 h 20636"/>
              <a:gd name="connsiteX2" fmla="*/ 21600 w 21600"/>
              <a:gd name="connsiteY2" fmla="*/ 17322 h 20636"/>
              <a:gd name="connsiteX3" fmla="*/ 15728 w 21600"/>
              <a:gd name="connsiteY3" fmla="*/ 10353 h 20636"/>
              <a:gd name="connsiteX4" fmla="*/ 0 w 21600"/>
              <a:gd name="connsiteY4" fmla="*/ 20172 h 20636"/>
              <a:gd name="connsiteX5" fmla="*/ 0 w 21600"/>
              <a:gd name="connsiteY5" fmla="*/ 0 h 20636"/>
              <a:gd name="connsiteX0" fmla="*/ 0 w 21600"/>
              <a:gd name="connsiteY0" fmla="*/ 0 h 20636"/>
              <a:gd name="connsiteX1" fmla="*/ 21600 w 21600"/>
              <a:gd name="connsiteY1" fmla="*/ 0 h 20636"/>
              <a:gd name="connsiteX2" fmla="*/ 21600 w 21600"/>
              <a:gd name="connsiteY2" fmla="*/ 17322 h 20636"/>
              <a:gd name="connsiteX3" fmla="*/ 15728 w 21600"/>
              <a:gd name="connsiteY3" fmla="*/ 10353 h 20636"/>
              <a:gd name="connsiteX4" fmla="*/ 0 w 21600"/>
              <a:gd name="connsiteY4" fmla="*/ 20172 h 20636"/>
              <a:gd name="connsiteX5" fmla="*/ 0 w 21600"/>
              <a:gd name="connsiteY5" fmla="*/ 0 h 20636"/>
              <a:gd name="connsiteX0" fmla="*/ 0 w 21600"/>
              <a:gd name="connsiteY0" fmla="*/ 0 h 20636"/>
              <a:gd name="connsiteX1" fmla="*/ 21600 w 21600"/>
              <a:gd name="connsiteY1" fmla="*/ 0 h 20636"/>
              <a:gd name="connsiteX2" fmla="*/ 21600 w 21600"/>
              <a:gd name="connsiteY2" fmla="*/ 17322 h 20636"/>
              <a:gd name="connsiteX3" fmla="*/ 15728 w 21600"/>
              <a:gd name="connsiteY3" fmla="*/ 10353 h 20636"/>
              <a:gd name="connsiteX4" fmla="*/ 0 w 21600"/>
              <a:gd name="connsiteY4" fmla="*/ 20172 h 20636"/>
              <a:gd name="connsiteX5" fmla="*/ 0 w 21600"/>
              <a:gd name="connsiteY5" fmla="*/ 0 h 206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1600" h="20636">
                <a:moveTo>
                  <a:pt x="0" y="0"/>
                </a:moveTo>
                <a:lnTo>
                  <a:pt x="21600" y="0"/>
                </a:lnTo>
                <a:lnTo>
                  <a:pt x="21600" y="17322"/>
                </a:lnTo>
                <a:cubicBezTo>
                  <a:pt x="20367" y="13019"/>
                  <a:pt x="19328" y="9878"/>
                  <a:pt x="15728" y="10353"/>
                </a:cubicBezTo>
                <a:cubicBezTo>
                  <a:pt x="12128" y="10828"/>
                  <a:pt x="2884" y="23154"/>
                  <a:pt x="0" y="20172"/>
                </a:cubicBez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0">
                <a:schemeClr val="accent4">
                  <a:lumMod val="67000"/>
                </a:schemeClr>
              </a:gs>
              <a:gs pos="48000">
                <a:schemeClr val="accent4">
                  <a:lumMod val="97000"/>
                  <a:lumOff val="3000"/>
                </a:schemeClr>
              </a:gs>
              <a:gs pos="100000">
                <a:schemeClr val="accent4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Flowchart: Document 3">
            <a:extLst>
              <a:ext uri="{FF2B5EF4-FFF2-40B4-BE49-F238E27FC236}">
                <a16:creationId xmlns:a16="http://schemas.microsoft.com/office/drawing/2014/main" id="{FC40898E-D173-4E14-AC2D-166B2B3ECB4A}"/>
              </a:ext>
            </a:extLst>
          </p:cNvPr>
          <p:cNvSpPr/>
          <p:nvPr/>
        </p:nvSpPr>
        <p:spPr>
          <a:xfrm rot="10800000">
            <a:off x="0" y="4807489"/>
            <a:ext cx="12192000" cy="2050511"/>
          </a:xfrm>
          <a:custGeom>
            <a:avLst/>
            <a:gdLst>
              <a:gd name="connsiteX0" fmla="*/ 0 w 21600"/>
              <a:gd name="connsiteY0" fmla="*/ 0 h 21600"/>
              <a:gd name="connsiteX1" fmla="*/ 21600 w 21600"/>
              <a:gd name="connsiteY1" fmla="*/ 0 h 21600"/>
              <a:gd name="connsiteX2" fmla="*/ 21600 w 21600"/>
              <a:gd name="connsiteY2" fmla="*/ 17322 h 21600"/>
              <a:gd name="connsiteX3" fmla="*/ 0 w 21600"/>
              <a:gd name="connsiteY3" fmla="*/ 20172 h 21600"/>
              <a:gd name="connsiteX4" fmla="*/ 0 w 21600"/>
              <a:gd name="connsiteY4" fmla="*/ 0 h 21600"/>
              <a:gd name="connsiteX0" fmla="*/ 0 w 21600"/>
              <a:gd name="connsiteY0" fmla="*/ 0 h 20636"/>
              <a:gd name="connsiteX1" fmla="*/ 21600 w 21600"/>
              <a:gd name="connsiteY1" fmla="*/ 0 h 20636"/>
              <a:gd name="connsiteX2" fmla="*/ 21600 w 21600"/>
              <a:gd name="connsiteY2" fmla="*/ 17322 h 20636"/>
              <a:gd name="connsiteX3" fmla="*/ 15728 w 21600"/>
              <a:gd name="connsiteY3" fmla="*/ 10353 h 20636"/>
              <a:gd name="connsiteX4" fmla="*/ 0 w 21600"/>
              <a:gd name="connsiteY4" fmla="*/ 20172 h 20636"/>
              <a:gd name="connsiteX5" fmla="*/ 0 w 21600"/>
              <a:gd name="connsiteY5" fmla="*/ 0 h 20636"/>
              <a:gd name="connsiteX0" fmla="*/ 0 w 21600"/>
              <a:gd name="connsiteY0" fmla="*/ 0 h 20636"/>
              <a:gd name="connsiteX1" fmla="*/ 21600 w 21600"/>
              <a:gd name="connsiteY1" fmla="*/ 0 h 20636"/>
              <a:gd name="connsiteX2" fmla="*/ 21600 w 21600"/>
              <a:gd name="connsiteY2" fmla="*/ 17322 h 20636"/>
              <a:gd name="connsiteX3" fmla="*/ 15728 w 21600"/>
              <a:gd name="connsiteY3" fmla="*/ 10353 h 20636"/>
              <a:gd name="connsiteX4" fmla="*/ 0 w 21600"/>
              <a:gd name="connsiteY4" fmla="*/ 20172 h 20636"/>
              <a:gd name="connsiteX5" fmla="*/ 0 w 21600"/>
              <a:gd name="connsiteY5" fmla="*/ 0 h 20636"/>
              <a:gd name="connsiteX0" fmla="*/ 0 w 21600"/>
              <a:gd name="connsiteY0" fmla="*/ 0 h 20636"/>
              <a:gd name="connsiteX1" fmla="*/ 21600 w 21600"/>
              <a:gd name="connsiteY1" fmla="*/ 0 h 20636"/>
              <a:gd name="connsiteX2" fmla="*/ 21600 w 21600"/>
              <a:gd name="connsiteY2" fmla="*/ 17322 h 20636"/>
              <a:gd name="connsiteX3" fmla="*/ 15728 w 21600"/>
              <a:gd name="connsiteY3" fmla="*/ 10353 h 20636"/>
              <a:gd name="connsiteX4" fmla="*/ 0 w 21600"/>
              <a:gd name="connsiteY4" fmla="*/ 20172 h 20636"/>
              <a:gd name="connsiteX5" fmla="*/ 0 w 21600"/>
              <a:gd name="connsiteY5" fmla="*/ 0 h 206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1600" h="20636">
                <a:moveTo>
                  <a:pt x="0" y="0"/>
                </a:moveTo>
                <a:lnTo>
                  <a:pt x="21600" y="0"/>
                </a:lnTo>
                <a:lnTo>
                  <a:pt x="21600" y="17322"/>
                </a:lnTo>
                <a:cubicBezTo>
                  <a:pt x="20367" y="13019"/>
                  <a:pt x="19328" y="9878"/>
                  <a:pt x="15728" y="10353"/>
                </a:cubicBezTo>
                <a:cubicBezTo>
                  <a:pt x="12128" y="10828"/>
                  <a:pt x="2884" y="23154"/>
                  <a:pt x="0" y="20172"/>
                </a:cubicBez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0">
                <a:schemeClr val="accent1">
                  <a:lumMod val="89000"/>
                </a:schemeClr>
              </a:gs>
              <a:gs pos="39000">
                <a:srgbClr val="002060"/>
              </a:gs>
              <a:gs pos="97000">
                <a:srgbClr val="002060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3BFA950F-6DC5-4070-B68B-16D4171D09E2}"/>
              </a:ext>
            </a:extLst>
          </p:cNvPr>
          <p:cNvSpPr/>
          <p:nvPr/>
        </p:nvSpPr>
        <p:spPr>
          <a:xfrm>
            <a:off x="1862283" y="5874906"/>
            <a:ext cx="8242962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US" sz="4000" b="1" i="1" dirty="0">
                <a:ln/>
                <a:solidFill>
                  <a:schemeClr val="bg2"/>
                </a:solidFill>
                <a:latin typeface="Baskerville Old Face" panose="02020602080505020303" pitchFamily="18" charset="0"/>
              </a:rPr>
              <a:t>Kansas Law Enforcement Accreditation</a:t>
            </a:r>
            <a:endParaRPr lang="en-US" sz="4000" b="1" i="1" cap="none" spc="0" dirty="0">
              <a:ln/>
              <a:solidFill>
                <a:schemeClr val="bg2"/>
              </a:solidFill>
              <a:effectLst/>
              <a:latin typeface="Baskerville Old Face" panose="02020602080505020303" pitchFamily="18" charset="0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80A5996F-99AF-4851-87D4-EB34224C3D5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05245" y="4980986"/>
            <a:ext cx="1935063" cy="1787840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ABE66572-E8B2-4254-882C-C8EC69FA6D93}"/>
              </a:ext>
            </a:extLst>
          </p:cNvPr>
          <p:cNvSpPr/>
          <p:nvPr/>
        </p:nvSpPr>
        <p:spPr>
          <a:xfrm>
            <a:off x="0" y="-24241"/>
            <a:ext cx="12192000" cy="646331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89000"/>
                </a:schemeClr>
              </a:gs>
              <a:gs pos="39000">
                <a:srgbClr val="002060"/>
              </a:gs>
              <a:gs pos="97000">
                <a:srgbClr val="002060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bg1"/>
                </a:solidFill>
                <a:latin typeface="Baskerville Old Face" panose="02020602080505020303" pitchFamily="18" charset="0"/>
              </a:rPr>
              <a:t>Agenda – Action Items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3377CF73-5E6F-4106-9B58-8286084BA421}"/>
              </a:ext>
            </a:extLst>
          </p:cNvPr>
          <p:cNvSpPr/>
          <p:nvPr/>
        </p:nvSpPr>
        <p:spPr>
          <a:xfrm>
            <a:off x="160400" y="2000341"/>
            <a:ext cx="11959555" cy="236988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r>
              <a:rPr lang="en-US" sz="2800" b="1" u="sng" dirty="0">
                <a:ln/>
                <a:latin typeface="Baskerville Old Face" panose="02020602080505020303" pitchFamily="18" charset="0"/>
              </a:rPr>
              <a:t>NEW AGENCIES – since last meeting.</a:t>
            </a:r>
            <a:endParaRPr lang="en-US" sz="2800" b="1" dirty="0">
              <a:ln/>
              <a:latin typeface="Baskerville Old Face" panose="02020602080505020303" pitchFamily="18" charset="0"/>
            </a:endParaRPr>
          </a:p>
          <a:p>
            <a:pPr marL="457200" indent="-457200">
              <a:buBlip>
                <a:blip r:embed="rId3"/>
              </a:buBlip>
            </a:pPr>
            <a:r>
              <a:rPr lang="en-US" sz="3200" b="1" dirty="0">
                <a:ln/>
                <a:latin typeface="Baskerville Old Face" panose="02020602080505020303" pitchFamily="18" charset="0"/>
              </a:rPr>
              <a:t>Valley Center Police Department – 07-01-2024</a:t>
            </a:r>
          </a:p>
          <a:p>
            <a:pPr marL="457200" indent="-457200">
              <a:buBlip>
                <a:blip r:embed="rId4"/>
              </a:buBlip>
            </a:pPr>
            <a:r>
              <a:rPr lang="en-US" sz="3200" b="1" cap="none" spc="0" dirty="0">
                <a:ln/>
                <a:effectLst/>
                <a:latin typeface="Baskerville Old Face" panose="02020602080505020303" pitchFamily="18" charset="0"/>
              </a:rPr>
              <a:t>Auburn Police Department – 07-16-2024</a:t>
            </a:r>
          </a:p>
          <a:p>
            <a:pPr marL="457200" indent="-457200">
              <a:buBlip>
                <a:blip r:embed="rId5"/>
              </a:buBlip>
            </a:pPr>
            <a:r>
              <a:rPr lang="en-US" sz="3200" b="1" dirty="0">
                <a:ln/>
                <a:latin typeface="Baskerville Old Face" panose="02020602080505020303" pitchFamily="18" charset="0"/>
              </a:rPr>
              <a:t>Univ. of Kansas Medical Center PD – Dual Accredited – 07-30-2024</a:t>
            </a:r>
            <a:br>
              <a:rPr lang="en-US" sz="3200" b="1" cap="none" spc="0" dirty="0">
                <a:ln/>
                <a:effectLst/>
                <a:latin typeface="Baskerville Old Face" panose="02020602080505020303" pitchFamily="18" charset="0"/>
              </a:rPr>
            </a:br>
            <a:endParaRPr lang="en-US" sz="2400" b="1" i="1" cap="none" spc="0" dirty="0">
              <a:ln/>
              <a:effectLst/>
              <a:latin typeface="Baskerville Old Face" panose="02020602080505020303" pitchFamily="18" charset="0"/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F0AAE4D3-AC94-4B8F-915F-52E781D45946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8042"/>
          <a:stretch/>
        </p:blipFill>
        <p:spPr>
          <a:xfrm>
            <a:off x="5731276" y="970183"/>
            <a:ext cx="3238057" cy="9768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42735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lowchart: Document 3">
            <a:extLst>
              <a:ext uri="{FF2B5EF4-FFF2-40B4-BE49-F238E27FC236}">
                <a16:creationId xmlns:a16="http://schemas.microsoft.com/office/drawing/2014/main" id="{518DDF24-C411-4CB7-A945-9D613B39478B}"/>
              </a:ext>
            </a:extLst>
          </p:cNvPr>
          <p:cNvSpPr/>
          <p:nvPr/>
        </p:nvSpPr>
        <p:spPr>
          <a:xfrm rot="10800000">
            <a:off x="0" y="4718314"/>
            <a:ext cx="12192000" cy="2050511"/>
          </a:xfrm>
          <a:custGeom>
            <a:avLst/>
            <a:gdLst>
              <a:gd name="connsiteX0" fmla="*/ 0 w 21600"/>
              <a:gd name="connsiteY0" fmla="*/ 0 h 21600"/>
              <a:gd name="connsiteX1" fmla="*/ 21600 w 21600"/>
              <a:gd name="connsiteY1" fmla="*/ 0 h 21600"/>
              <a:gd name="connsiteX2" fmla="*/ 21600 w 21600"/>
              <a:gd name="connsiteY2" fmla="*/ 17322 h 21600"/>
              <a:gd name="connsiteX3" fmla="*/ 0 w 21600"/>
              <a:gd name="connsiteY3" fmla="*/ 20172 h 21600"/>
              <a:gd name="connsiteX4" fmla="*/ 0 w 21600"/>
              <a:gd name="connsiteY4" fmla="*/ 0 h 21600"/>
              <a:gd name="connsiteX0" fmla="*/ 0 w 21600"/>
              <a:gd name="connsiteY0" fmla="*/ 0 h 20636"/>
              <a:gd name="connsiteX1" fmla="*/ 21600 w 21600"/>
              <a:gd name="connsiteY1" fmla="*/ 0 h 20636"/>
              <a:gd name="connsiteX2" fmla="*/ 21600 w 21600"/>
              <a:gd name="connsiteY2" fmla="*/ 17322 h 20636"/>
              <a:gd name="connsiteX3" fmla="*/ 15728 w 21600"/>
              <a:gd name="connsiteY3" fmla="*/ 10353 h 20636"/>
              <a:gd name="connsiteX4" fmla="*/ 0 w 21600"/>
              <a:gd name="connsiteY4" fmla="*/ 20172 h 20636"/>
              <a:gd name="connsiteX5" fmla="*/ 0 w 21600"/>
              <a:gd name="connsiteY5" fmla="*/ 0 h 20636"/>
              <a:gd name="connsiteX0" fmla="*/ 0 w 21600"/>
              <a:gd name="connsiteY0" fmla="*/ 0 h 20636"/>
              <a:gd name="connsiteX1" fmla="*/ 21600 w 21600"/>
              <a:gd name="connsiteY1" fmla="*/ 0 h 20636"/>
              <a:gd name="connsiteX2" fmla="*/ 21600 w 21600"/>
              <a:gd name="connsiteY2" fmla="*/ 17322 h 20636"/>
              <a:gd name="connsiteX3" fmla="*/ 15728 w 21600"/>
              <a:gd name="connsiteY3" fmla="*/ 10353 h 20636"/>
              <a:gd name="connsiteX4" fmla="*/ 0 w 21600"/>
              <a:gd name="connsiteY4" fmla="*/ 20172 h 20636"/>
              <a:gd name="connsiteX5" fmla="*/ 0 w 21600"/>
              <a:gd name="connsiteY5" fmla="*/ 0 h 20636"/>
              <a:gd name="connsiteX0" fmla="*/ 0 w 21600"/>
              <a:gd name="connsiteY0" fmla="*/ 0 h 20636"/>
              <a:gd name="connsiteX1" fmla="*/ 21600 w 21600"/>
              <a:gd name="connsiteY1" fmla="*/ 0 h 20636"/>
              <a:gd name="connsiteX2" fmla="*/ 21600 w 21600"/>
              <a:gd name="connsiteY2" fmla="*/ 17322 h 20636"/>
              <a:gd name="connsiteX3" fmla="*/ 15728 w 21600"/>
              <a:gd name="connsiteY3" fmla="*/ 10353 h 20636"/>
              <a:gd name="connsiteX4" fmla="*/ 0 w 21600"/>
              <a:gd name="connsiteY4" fmla="*/ 20172 h 20636"/>
              <a:gd name="connsiteX5" fmla="*/ 0 w 21600"/>
              <a:gd name="connsiteY5" fmla="*/ 0 h 206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1600" h="20636">
                <a:moveTo>
                  <a:pt x="0" y="0"/>
                </a:moveTo>
                <a:lnTo>
                  <a:pt x="21600" y="0"/>
                </a:lnTo>
                <a:lnTo>
                  <a:pt x="21600" y="17322"/>
                </a:lnTo>
                <a:cubicBezTo>
                  <a:pt x="20367" y="13019"/>
                  <a:pt x="19328" y="9878"/>
                  <a:pt x="15728" y="10353"/>
                </a:cubicBezTo>
                <a:cubicBezTo>
                  <a:pt x="12128" y="10828"/>
                  <a:pt x="2884" y="23154"/>
                  <a:pt x="0" y="20172"/>
                </a:cubicBez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0">
                <a:schemeClr val="accent4">
                  <a:lumMod val="67000"/>
                </a:schemeClr>
              </a:gs>
              <a:gs pos="48000">
                <a:schemeClr val="accent4">
                  <a:lumMod val="97000"/>
                  <a:lumOff val="3000"/>
                </a:schemeClr>
              </a:gs>
              <a:gs pos="100000">
                <a:schemeClr val="accent4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Flowchart: Document 3">
            <a:extLst>
              <a:ext uri="{FF2B5EF4-FFF2-40B4-BE49-F238E27FC236}">
                <a16:creationId xmlns:a16="http://schemas.microsoft.com/office/drawing/2014/main" id="{FC40898E-D173-4E14-AC2D-166B2B3ECB4A}"/>
              </a:ext>
            </a:extLst>
          </p:cNvPr>
          <p:cNvSpPr/>
          <p:nvPr/>
        </p:nvSpPr>
        <p:spPr>
          <a:xfrm rot="10800000">
            <a:off x="0" y="4807489"/>
            <a:ext cx="12192000" cy="2050511"/>
          </a:xfrm>
          <a:custGeom>
            <a:avLst/>
            <a:gdLst>
              <a:gd name="connsiteX0" fmla="*/ 0 w 21600"/>
              <a:gd name="connsiteY0" fmla="*/ 0 h 21600"/>
              <a:gd name="connsiteX1" fmla="*/ 21600 w 21600"/>
              <a:gd name="connsiteY1" fmla="*/ 0 h 21600"/>
              <a:gd name="connsiteX2" fmla="*/ 21600 w 21600"/>
              <a:gd name="connsiteY2" fmla="*/ 17322 h 21600"/>
              <a:gd name="connsiteX3" fmla="*/ 0 w 21600"/>
              <a:gd name="connsiteY3" fmla="*/ 20172 h 21600"/>
              <a:gd name="connsiteX4" fmla="*/ 0 w 21600"/>
              <a:gd name="connsiteY4" fmla="*/ 0 h 21600"/>
              <a:gd name="connsiteX0" fmla="*/ 0 w 21600"/>
              <a:gd name="connsiteY0" fmla="*/ 0 h 20636"/>
              <a:gd name="connsiteX1" fmla="*/ 21600 w 21600"/>
              <a:gd name="connsiteY1" fmla="*/ 0 h 20636"/>
              <a:gd name="connsiteX2" fmla="*/ 21600 w 21600"/>
              <a:gd name="connsiteY2" fmla="*/ 17322 h 20636"/>
              <a:gd name="connsiteX3" fmla="*/ 15728 w 21600"/>
              <a:gd name="connsiteY3" fmla="*/ 10353 h 20636"/>
              <a:gd name="connsiteX4" fmla="*/ 0 w 21600"/>
              <a:gd name="connsiteY4" fmla="*/ 20172 h 20636"/>
              <a:gd name="connsiteX5" fmla="*/ 0 w 21600"/>
              <a:gd name="connsiteY5" fmla="*/ 0 h 20636"/>
              <a:gd name="connsiteX0" fmla="*/ 0 w 21600"/>
              <a:gd name="connsiteY0" fmla="*/ 0 h 20636"/>
              <a:gd name="connsiteX1" fmla="*/ 21600 w 21600"/>
              <a:gd name="connsiteY1" fmla="*/ 0 h 20636"/>
              <a:gd name="connsiteX2" fmla="*/ 21600 w 21600"/>
              <a:gd name="connsiteY2" fmla="*/ 17322 h 20636"/>
              <a:gd name="connsiteX3" fmla="*/ 15728 w 21600"/>
              <a:gd name="connsiteY3" fmla="*/ 10353 h 20636"/>
              <a:gd name="connsiteX4" fmla="*/ 0 w 21600"/>
              <a:gd name="connsiteY4" fmla="*/ 20172 h 20636"/>
              <a:gd name="connsiteX5" fmla="*/ 0 w 21600"/>
              <a:gd name="connsiteY5" fmla="*/ 0 h 20636"/>
              <a:gd name="connsiteX0" fmla="*/ 0 w 21600"/>
              <a:gd name="connsiteY0" fmla="*/ 0 h 20636"/>
              <a:gd name="connsiteX1" fmla="*/ 21600 w 21600"/>
              <a:gd name="connsiteY1" fmla="*/ 0 h 20636"/>
              <a:gd name="connsiteX2" fmla="*/ 21600 w 21600"/>
              <a:gd name="connsiteY2" fmla="*/ 17322 h 20636"/>
              <a:gd name="connsiteX3" fmla="*/ 15728 w 21600"/>
              <a:gd name="connsiteY3" fmla="*/ 10353 h 20636"/>
              <a:gd name="connsiteX4" fmla="*/ 0 w 21600"/>
              <a:gd name="connsiteY4" fmla="*/ 20172 h 20636"/>
              <a:gd name="connsiteX5" fmla="*/ 0 w 21600"/>
              <a:gd name="connsiteY5" fmla="*/ 0 h 206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1600" h="20636">
                <a:moveTo>
                  <a:pt x="0" y="0"/>
                </a:moveTo>
                <a:lnTo>
                  <a:pt x="21600" y="0"/>
                </a:lnTo>
                <a:lnTo>
                  <a:pt x="21600" y="17322"/>
                </a:lnTo>
                <a:cubicBezTo>
                  <a:pt x="20367" y="13019"/>
                  <a:pt x="19328" y="9878"/>
                  <a:pt x="15728" y="10353"/>
                </a:cubicBezTo>
                <a:cubicBezTo>
                  <a:pt x="12128" y="10828"/>
                  <a:pt x="2884" y="23154"/>
                  <a:pt x="0" y="20172"/>
                </a:cubicBez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0">
                <a:schemeClr val="accent1">
                  <a:lumMod val="89000"/>
                </a:schemeClr>
              </a:gs>
              <a:gs pos="39000">
                <a:srgbClr val="002060"/>
              </a:gs>
              <a:gs pos="97000">
                <a:srgbClr val="002060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3BFA950F-6DC5-4070-B68B-16D4171D09E2}"/>
              </a:ext>
            </a:extLst>
          </p:cNvPr>
          <p:cNvSpPr/>
          <p:nvPr/>
        </p:nvSpPr>
        <p:spPr>
          <a:xfrm>
            <a:off x="1862283" y="5848338"/>
            <a:ext cx="8242962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US" sz="4000" b="1" i="1" dirty="0">
                <a:ln/>
                <a:solidFill>
                  <a:schemeClr val="bg2"/>
                </a:solidFill>
                <a:latin typeface="Baskerville Old Face" panose="02020602080505020303" pitchFamily="18" charset="0"/>
              </a:rPr>
              <a:t>Kansas Law Enforcement Accreditation</a:t>
            </a:r>
            <a:endParaRPr lang="en-US" sz="4000" b="1" i="1" cap="none" spc="0" dirty="0">
              <a:ln/>
              <a:solidFill>
                <a:schemeClr val="bg2"/>
              </a:solidFill>
              <a:effectLst/>
              <a:latin typeface="Baskerville Old Face" panose="02020602080505020303" pitchFamily="18" charset="0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80A5996F-99AF-4851-87D4-EB34224C3D5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05245" y="4980986"/>
            <a:ext cx="1935063" cy="1787840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3DA9C277-E4A8-4569-8732-4B4684607D25}"/>
              </a:ext>
            </a:extLst>
          </p:cNvPr>
          <p:cNvSpPr/>
          <p:nvPr/>
        </p:nvSpPr>
        <p:spPr>
          <a:xfrm>
            <a:off x="150284" y="743646"/>
            <a:ext cx="12132731" cy="138499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marL="457200" indent="-457200">
              <a:buBlip>
                <a:blip r:embed="rId2"/>
              </a:buBlip>
            </a:pPr>
            <a:r>
              <a:rPr lang="en-US" sz="2800" b="1" u="sng" dirty="0">
                <a:ln/>
                <a:latin typeface="Baskerville Old Face" panose="02020602080505020303" pitchFamily="18" charset="0"/>
              </a:rPr>
              <a:t>Agency Status</a:t>
            </a:r>
            <a:r>
              <a:rPr lang="en-US" sz="2800" b="1" dirty="0">
                <a:ln/>
                <a:latin typeface="Baskerville Old Face" panose="02020602080505020303" pitchFamily="18" charset="0"/>
              </a:rPr>
              <a:t>: </a:t>
            </a:r>
          </a:p>
          <a:p>
            <a:pPr marL="914400" lvl="1" indent="-457200">
              <a:buFont typeface="Wingdings" panose="05000000000000000000" pitchFamily="2" charset="2"/>
              <a:buChar char="Ø"/>
            </a:pPr>
            <a:r>
              <a:rPr lang="en-US" sz="2800" b="1" dirty="0">
                <a:ln/>
                <a:latin typeface="Baskerville Old Face" panose="02020602080505020303" pitchFamily="18" charset="0"/>
              </a:rPr>
              <a:t>62 Agencies currently participating.</a:t>
            </a:r>
          </a:p>
          <a:p>
            <a:endParaRPr lang="en-US" sz="2800" b="1" u="sng" dirty="0">
              <a:ln/>
              <a:latin typeface="Baskerville Old Face" panose="02020602080505020303" pitchFamily="18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7460F6E9-17F9-499C-9CA9-B4B7FC5D16ED}"/>
              </a:ext>
            </a:extLst>
          </p:cNvPr>
          <p:cNvSpPr/>
          <p:nvPr/>
        </p:nvSpPr>
        <p:spPr>
          <a:xfrm>
            <a:off x="0" y="-24241"/>
            <a:ext cx="12192000" cy="646331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89000"/>
                </a:schemeClr>
              </a:gs>
              <a:gs pos="39000">
                <a:srgbClr val="002060"/>
              </a:gs>
              <a:gs pos="97000">
                <a:srgbClr val="002060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bg1"/>
                </a:solidFill>
                <a:latin typeface="Baskerville Old Face" panose="02020602080505020303" pitchFamily="18" charset="0"/>
              </a:rPr>
              <a:t>Program Updates</a:t>
            </a:r>
          </a:p>
        </p:txBody>
      </p:sp>
      <p:graphicFrame>
        <p:nvGraphicFramePr>
          <p:cNvPr id="12" name="Chart 11">
            <a:extLst>
              <a:ext uri="{FF2B5EF4-FFF2-40B4-BE49-F238E27FC236}">
                <a16:creationId xmlns:a16="http://schemas.microsoft.com/office/drawing/2014/main" id="{41EB6A2F-2B33-48AC-9D7B-3AD3081185F3}"/>
              </a:ext>
            </a:extLst>
          </p:cNvPr>
          <p:cNvGraphicFramePr>
            <a:graphicFrameLocks/>
          </p:cNvGraphicFramePr>
          <p:nvPr>
            <p:extLst/>
          </p:nvPr>
        </p:nvGraphicFramePr>
        <p:xfrm>
          <a:off x="148877" y="1840167"/>
          <a:ext cx="11891431" cy="278897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6343926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lowchart: Document 3">
            <a:extLst>
              <a:ext uri="{FF2B5EF4-FFF2-40B4-BE49-F238E27FC236}">
                <a16:creationId xmlns:a16="http://schemas.microsoft.com/office/drawing/2014/main" id="{518DDF24-C411-4CB7-A945-9D613B39478B}"/>
              </a:ext>
            </a:extLst>
          </p:cNvPr>
          <p:cNvSpPr/>
          <p:nvPr/>
        </p:nvSpPr>
        <p:spPr>
          <a:xfrm rot="10800000">
            <a:off x="0" y="4718314"/>
            <a:ext cx="12192000" cy="2050511"/>
          </a:xfrm>
          <a:custGeom>
            <a:avLst/>
            <a:gdLst>
              <a:gd name="connsiteX0" fmla="*/ 0 w 21600"/>
              <a:gd name="connsiteY0" fmla="*/ 0 h 21600"/>
              <a:gd name="connsiteX1" fmla="*/ 21600 w 21600"/>
              <a:gd name="connsiteY1" fmla="*/ 0 h 21600"/>
              <a:gd name="connsiteX2" fmla="*/ 21600 w 21600"/>
              <a:gd name="connsiteY2" fmla="*/ 17322 h 21600"/>
              <a:gd name="connsiteX3" fmla="*/ 0 w 21600"/>
              <a:gd name="connsiteY3" fmla="*/ 20172 h 21600"/>
              <a:gd name="connsiteX4" fmla="*/ 0 w 21600"/>
              <a:gd name="connsiteY4" fmla="*/ 0 h 21600"/>
              <a:gd name="connsiteX0" fmla="*/ 0 w 21600"/>
              <a:gd name="connsiteY0" fmla="*/ 0 h 20636"/>
              <a:gd name="connsiteX1" fmla="*/ 21600 w 21600"/>
              <a:gd name="connsiteY1" fmla="*/ 0 h 20636"/>
              <a:gd name="connsiteX2" fmla="*/ 21600 w 21600"/>
              <a:gd name="connsiteY2" fmla="*/ 17322 h 20636"/>
              <a:gd name="connsiteX3" fmla="*/ 15728 w 21600"/>
              <a:gd name="connsiteY3" fmla="*/ 10353 h 20636"/>
              <a:gd name="connsiteX4" fmla="*/ 0 w 21600"/>
              <a:gd name="connsiteY4" fmla="*/ 20172 h 20636"/>
              <a:gd name="connsiteX5" fmla="*/ 0 w 21600"/>
              <a:gd name="connsiteY5" fmla="*/ 0 h 20636"/>
              <a:gd name="connsiteX0" fmla="*/ 0 w 21600"/>
              <a:gd name="connsiteY0" fmla="*/ 0 h 20636"/>
              <a:gd name="connsiteX1" fmla="*/ 21600 w 21600"/>
              <a:gd name="connsiteY1" fmla="*/ 0 h 20636"/>
              <a:gd name="connsiteX2" fmla="*/ 21600 w 21600"/>
              <a:gd name="connsiteY2" fmla="*/ 17322 h 20636"/>
              <a:gd name="connsiteX3" fmla="*/ 15728 w 21600"/>
              <a:gd name="connsiteY3" fmla="*/ 10353 h 20636"/>
              <a:gd name="connsiteX4" fmla="*/ 0 w 21600"/>
              <a:gd name="connsiteY4" fmla="*/ 20172 h 20636"/>
              <a:gd name="connsiteX5" fmla="*/ 0 w 21600"/>
              <a:gd name="connsiteY5" fmla="*/ 0 h 20636"/>
              <a:gd name="connsiteX0" fmla="*/ 0 w 21600"/>
              <a:gd name="connsiteY0" fmla="*/ 0 h 20636"/>
              <a:gd name="connsiteX1" fmla="*/ 21600 w 21600"/>
              <a:gd name="connsiteY1" fmla="*/ 0 h 20636"/>
              <a:gd name="connsiteX2" fmla="*/ 21600 w 21600"/>
              <a:gd name="connsiteY2" fmla="*/ 17322 h 20636"/>
              <a:gd name="connsiteX3" fmla="*/ 15728 w 21600"/>
              <a:gd name="connsiteY3" fmla="*/ 10353 h 20636"/>
              <a:gd name="connsiteX4" fmla="*/ 0 w 21600"/>
              <a:gd name="connsiteY4" fmla="*/ 20172 h 20636"/>
              <a:gd name="connsiteX5" fmla="*/ 0 w 21600"/>
              <a:gd name="connsiteY5" fmla="*/ 0 h 206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1600" h="20636">
                <a:moveTo>
                  <a:pt x="0" y="0"/>
                </a:moveTo>
                <a:lnTo>
                  <a:pt x="21600" y="0"/>
                </a:lnTo>
                <a:lnTo>
                  <a:pt x="21600" y="17322"/>
                </a:lnTo>
                <a:cubicBezTo>
                  <a:pt x="20367" y="13019"/>
                  <a:pt x="19328" y="9878"/>
                  <a:pt x="15728" y="10353"/>
                </a:cubicBezTo>
                <a:cubicBezTo>
                  <a:pt x="12128" y="10828"/>
                  <a:pt x="2884" y="23154"/>
                  <a:pt x="0" y="20172"/>
                </a:cubicBez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0">
                <a:schemeClr val="accent4">
                  <a:lumMod val="67000"/>
                </a:schemeClr>
              </a:gs>
              <a:gs pos="48000">
                <a:schemeClr val="accent4">
                  <a:lumMod val="97000"/>
                  <a:lumOff val="3000"/>
                </a:schemeClr>
              </a:gs>
              <a:gs pos="100000">
                <a:schemeClr val="accent4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Flowchart: Document 3">
            <a:extLst>
              <a:ext uri="{FF2B5EF4-FFF2-40B4-BE49-F238E27FC236}">
                <a16:creationId xmlns:a16="http://schemas.microsoft.com/office/drawing/2014/main" id="{FC40898E-D173-4E14-AC2D-166B2B3ECB4A}"/>
              </a:ext>
            </a:extLst>
          </p:cNvPr>
          <p:cNvSpPr/>
          <p:nvPr/>
        </p:nvSpPr>
        <p:spPr>
          <a:xfrm rot="10800000">
            <a:off x="0" y="4807489"/>
            <a:ext cx="12192000" cy="2050511"/>
          </a:xfrm>
          <a:custGeom>
            <a:avLst/>
            <a:gdLst>
              <a:gd name="connsiteX0" fmla="*/ 0 w 21600"/>
              <a:gd name="connsiteY0" fmla="*/ 0 h 21600"/>
              <a:gd name="connsiteX1" fmla="*/ 21600 w 21600"/>
              <a:gd name="connsiteY1" fmla="*/ 0 h 21600"/>
              <a:gd name="connsiteX2" fmla="*/ 21600 w 21600"/>
              <a:gd name="connsiteY2" fmla="*/ 17322 h 21600"/>
              <a:gd name="connsiteX3" fmla="*/ 0 w 21600"/>
              <a:gd name="connsiteY3" fmla="*/ 20172 h 21600"/>
              <a:gd name="connsiteX4" fmla="*/ 0 w 21600"/>
              <a:gd name="connsiteY4" fmla="*/ 0 h 21600"/>
              <a:gd name="connsiteX0" fmla="*/ 0 w 21600"/>
              <a:gd name="connsiteY0" fmla="*/ 0 h 20636"/>
              <a:gd name="connsiteX1" fmla="*/ 21600 w 21600"/>
              <a:gd name="connsiteY1" fmla="*/ 0 h 20636"/>
              <a:gd name="connsiteX2" fmla="*/ 21600 w 21600"/>
              <a:gd name="connsiteY2" fmla="*/ 17322 h 20636"/>
              <a:gd name="connsiteX3" fmla="*/ 15728 w 21600"/>
              <a:gd name="connsiteY3" fmla="*/ 10353 h 20636"/>
              <a:gd name="connsiteX4" fmla="*/ 0 w 21600"/>
              <a:gd name="connsiteY4" fmla="*/ 20172 h 20636"/>
              <a:gd name="connsiteX5" fmla="*/ 0 w 21600"/>
              <a:gd name="connsiteY5" fmla="*/ 0 h 20636"/>
              <a:gd name="connsiteX0" fmla="*/ 0 w 21600"/>
              <a:gd name="connsiteY0" fmla="*/ 0 h 20636"/>
              <a:gd name="connsiteX1" fmla="*/ 21600 w 21600"/>
              <a:gd name="connsiteY1" fmla="*/ 0 h 20636"/>
              <a:gd name="connsiteX2" fmla="*/ 21600 w 21600"/>
              <a:gd name="connsiteY2" fmla="*/ 17322 h 20636"/>
              <a:gd name="connsiteX3" fmla="*/ 15728 w 21600"/>
              <a:gd name="connsiteY3" fmla="*/ 10353 h 20636"/>
              <a:gd name="connsiteX4" fmla="*/ 0 w 21600"/>
              <a:gd name="connsiteY4" fmla="*/ 20172 h 20636"/>
              <a:gd name="connsiteX5" fmla="*/ 0 w 21600"/>
              <a:gd name="connsiteY5" fmla="*/ 0 h 20636"/>
              <a:gd name="connsiteX0" fmla="*/ 0 w 21600"/>
              <a:gd name="connsiteY0" fmla="*/ 0 h 20636"/>
              <a:gd name="connsiteX1" fmla="*/ 21600 w 21600"/>
              <a:gd name="connsiteY1" fmla="*/ 0 h 20636"/>
              <a:gd name="connsiteX2" fmla="*/ 21600 w 21600"/>
              <a:gd name="connsiteY2" fmla="*/ 17322 h 20636"/>
              <a:gd name="connsiteX3" fmla="*/ 15728 w 21600"/>
              <a:gd name="connsiteY3" fmla="*/ 10353 h 20636"/>
              <a:gd name="connsiteX4" fmla="*/ 0 w 21600"/>
              <a:gd name="connsiteY4" fmla="*/ 20172 h 20636"/>
              <a:gd name="connsiteX5" fmla="*/ 0 w 21600"/>
              <a:gd name="connsiteY5" fmla="*/ 0 h 206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1600" h="20636">
                <a:moveTo>
                  <a:pt x="0" y="0"/>
                </a:moveTo>
                <a:lnTo>
                  <a:pt x="21600" y="0"/>
                </a:lnTo>
                <a:lnTo>
                  <a:pt x="21600" y="17322"/>
                </a:lnTo>
                <a:cubicBezTo>
                  <a:pt x="20367" y="13019"/>
                  <a:pt x="19328" y="9878"/>
                  <a:pt x="15728" y="10353"/>
                </a:cubicBezTo>
                <a:cubicBezTo>
                  <a:pt x="12128" y="10828"/>
                  <a:pt x="2884" y="23154"/>
                  <a:pt x="0" y="20172"/>
                </a:cubicBez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0">
                <a:schemeClr val="accent1">
                  <a:lumMod val="89000"/>
                </a:schemeClr>
              </a:gs>
              <a:gs pos="39000">
                <a:srgbClr val="002060"/>
              </a:gs>
              <a:gs pos="97000">
                <a:srgbClr val="002060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3BFA950F-6DC5-4070-B68B-16D4171D09E2}"/>
              </a:ext>
            </a:extLst>
          </p:cNvPr>
          <p:cNvSpPr/>
          <p:nvPr/>
        </p:nvSpPr>
        <p:spPr>
          <a:xfrm>
            <a:off x="1862283" y="5848338"/>
            <a:ext cx="8242962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US" sz="4000" b="1" i="1" dirty="0">
                <a:ln/>
                <a:solidFill>
                  <a:schemeClr val="bg2"/>
                </a:solidFill>
                <a:latin typeface="Baskerville Old Face" panose="02020602080505020303" pitchFamily="18" charset="0"/>
              </a:rPr>
              <a:t>Kansas Law Enforcement Accreditation</a:t>
            </a:r>
            <a:endParaRPr lang="en-US" sz="4000" b="1" i="1" cap="none" spc="0" dirty="0">
              <a:ln/>
              <a:solidFill>
                <a:schemeClr val="bg2"/>
              </a:solidFill>
              <a:effectLst/>
              <a:latin typeface="Baskerville Old Face" panose="02020602080505020303" pitchFamily="18" charset="0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80A5996F-99AF-4851-87D4-EB34224C3D5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05245" y="4980986"/>
            <a:ext cx="1935063" cy="1787840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3DA9C277-E4A8-4569-8732-4B4684607D25}"/>
              </a:ext>
            </a:extLst>
          </p:cNvPr>
          <p:cNvSpPr/>
          <p:nvPr/>
        </p:nvSpPr>
        <p:spPr>
          <a:xfrm>
            <a:off x="173569" y="697965"/>
            <a:ext cx="12132731" cy="95410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marL="457200" indent="-457200">
              <a:buBlip>
                <a:blip r:embed="rId2"/>
              </a:buBlip>
            </a:pPr>
            <a:r>
              <a:rPr lang="en-US" sz="2800" b="1" u="sng" dirty="0">
                <a:ln/>
                <a:latin typeface="Baskerville Old Face" panose="02020602080505020303" pitchFamily="18" charset="0"/>
              </a:rPr>
              <a:t>39 Prospective Agencies</a:t>
            </a:r>
            <a:r>
              <a:rPr lang="en-US" sz="2800" b="1" dirty="0">
                <a:ln/>
                <a:latin typeface="Baskerville Old Face" panose="02020602080505020303" pitchFamily="18" charset="0"/>
              </a:rPr>
              <a:t>:</a:t>
            </a:r>
          </a:p>
          <a:p>
            <a:endParaRPr lang="en-US" sz="2800" b="1" u="sng" dirty="0">
              <a:ln/>
              <a:latin typeface="Baskerville Old Face" panose="02020602080505020303" pitchFamily="18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7460F6E9-17F9-499C-9CA9-B4B7FC5D16ED}"/>
              </a:ext>
            </a:extLst>
          </p:cNvPr>
          <p:cNvSpPr/>
          <p:nvPr/>
        </p:nvSpPr>
        <p:spPr>
          <a:xfrm>
            <a:off x="0" y="-24241"/>
            <a:ext cx="12192000" cy="646331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89000"/>
                </a:schemeClr>
              </a:gs>
              <a:gs pos="39000">
                <a:srgbClr val="002060"/>
              </a:gs>
              <a:gs pos="97000">
                <a:srgbClr val="002060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bg1"/>
                </a:solidFill>
                <a:latin typeface="Baskerville Old Face" panose="02020602080505020303" pitchFamily="18" charset="0"/>
              </a:rPr>
              <a:t>Program Updates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0EB88953-DA9D-436A-9C3B-19B59061A469}"/>
              </a:ext>
            </a:extLst>
          </p:cNvPr>
          <p:cNvSpPr/>
          <p:nvPr/>
        </p:nvSpPr>
        <p:spPr>
          <a:xfrm>
            <a:off x="638734" y="1336955"/>
            <a:ext cx="3052439" cy="427809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en-US" sz="1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askerville Old Face" panose="02020602080505020303" pitchFamily="18" charset="0"/>
              </a:rPr>
              <a:t>Bonner Springs Police Department</a:t>
            </a:r>
          </a:p>
          <a:p>
            <a:r>
              <a:rPr lang="en-US" sz="1600" cap="none" spc="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askerville Old Face" panose="02020602080505020303" pitchFamily="18" charset="0"/>
              </a:rPr>
              <a:t>Chase County Sheriff’s Office</a:t>
            </a:r>
          </a:p>
          <a:p>
            <a:r>
              <a:rPr lang="en-US" sz="1600" cap="none" spc="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askerville Old Face" panose="02020602080505020303" pitchFamily="18" charset="0"/>
              </a:rPr>
              <a:t>Cherokee County Sheriff’s Office</a:t>
            </a:r>
          </a:p>
          <a:p>
            <a:r>
              <a:rPr lang="en-US" sz="1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askerville Old Face" panose="02020602080505020303" pitchFamily="18" charset="0"/>
              </a:rPr>
              <a:t>Decator County Sheriff’s Office</a:t>
            </a:r>
            <a:endParaRPr lang="en-US" sz="1600" cap="none" spc="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Baskerville Old Face" panose="02020602080505020303" pitchFamily="18" charset="0"/>
            </a:endParaRPr>
          </a:p>
          <a:p>
            <a:r>
              <a:rPr lang="en-US" sz="1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askerville Old Face" panose="02020602080505020303" pitchFamily="18" charset="0"/>
              </a:rPr>
              <a:t>Ellsworth County Sheriff’s Office</a:t>
            </a:r>
          </a:p>
          <a:p>
            <a:r>
              <a:rPr lang="en-US" sz="1600" cap="none" spc="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askerville Old Face" panose="02020602080505020303" pitchFamily="18" charset="0"/>
              </a:rPr>
              <a:t>Ellsworth Police Department</a:t>
            </a:r>
          </a:p>
          <a:p>
            <a:r>
              <a:rPr lang="en-US" sz="1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askerville Old Face" panose="02020602080505020303" pitchFamily="18" charset="0"/>
              </a:rPr>
              <a:t>Finney County Sheriff’s Office</a:t>
            </a:r>
          </a:p>
          <a:p>
            <a:r>
              <a:rPr lang="en-US" sz="1600" cap="none" spc="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askerville Old Face" panose="02020602080505020303" pitchFamily="18" charset="0"/>
              </a:rPr>
              <a:t>Frontenac Police Department</a:t>
            </a:r>
          </a:p>
          <a:p>
            <a:r>
              <a:rPr lang="en-US" sz="1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askerville Old Face" panose="02020602080505020303" pitchFamily="18" charset="0"/>
              </a:rPr>
              <a:t>Garden City Police Department</a:t>
            </a:r>
          </a:p>
          <a:p>
            <a:r>
              <a:rPr lang="en-US" sz="1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askerville Old Face" panose="02020602080505020303" pitchFamily="18" charset="0"/>
              </a:rPr>
              <a:t>Gardner Police Department</a:t>
            </a:r>
          </a:p>
          <a:p>
            <a:r>
              <a:rPr lang="en-US" sz="1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askerville Old Face" panose="02020602080505020303" pitchFamily="18" charset="0"/>
              </a:rPr>
              <a:t>Graham County Sheriff’s Office</a:t>
            </a:r>
            <a:endParaRPr lang="en-US" sz="1600" cap="none" spc="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Baskerville Old Face" panose="02020602080505020303" pitchFamily="18" charset="0"/>
            </a:endParaRPr>
          </a:p>
          <a:p>
            <a:r>
              <a:rPr lang="en-US" sz="1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askerville Old Face" panose="02020602080505020303" pitchFamily="18" charset="0"/>
              </a:rPr>
              <a:t>Gray County Sheriff’s Office</a:t>
            </a:r>
          </a:p>
          <a:p>
            <a:r>
              <a:rPr lang="en-US" sz="1600" cap="none" spc="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askerville Old Face" panose="02020602080505020303" pitchFamily="18" charset="0"/>
              </a:rPr>
              <a:t>Haven Police Department</a:t>
            </a:r>
          </a:p>
          <a:p>
            <a:r>
              <a:rPr lang="en-US" sz="1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askerville Old Face" panose="02020602080505020303" pitchFamily="18" charset="0"/>
              </a:rPr>
              <a:t>Haysville Police Department</a:t>
            </a:r>
          </a:p>
          <a:p>
            <a:r>
              <a:rPr lang="en-US" sz="1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askerville Old Face" panose="02020602080505020303" pitchFamily="18" charset="0"/>
              </a:rPr>
              <a:t>Horton Police Department</a:t>
            </a:r>
          </a:p>
          <a:p>
            <a:r>
              <a:rPr lang="en-US" sz="1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askerville Old Face" panose="02020602080505020303" pitchFamily="18" charset="0"/>
              </a:rPr>
              <a:t>Humboldt Police Department</a:t>
            </a:r>
          </a:p>
          <a:p>
            <a:endParaRPr lang="en-US" sz="1600" cap="none" spc="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Baskerville Old Face" panose="02020602080505020303" pitchFamily="18" charset="0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98FC53E1-3A4E-4DF8-AB3B-95760FB93633}"/>
              </a:ext>
            </a:extLst>
          </p:cNvPr>
          <p:cNvSpPr/>
          <p:nvPr/>
        </p:nvSpPr>
        <p:spPr>
          <a:xfrm>
            <a:off x="4073784" y="1336955"/>
            <a:ext cx="3164649" cy="304698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en-US" sz="1600" cap="none" spc="0" dirty="0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askerville Old Face" panose="02020602080505020303" pitchFamily="18" charset="0"/>
              </a:rPr>
              <a:t>Independence Police Department</a:t>
            </a:r>
          </a:p>
          <a:p>
            <a:r>
              <a:rPr lang="en-US" sz="1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askerville Old Face" panose="02020602080505020303" pitchFamily="18" charset="0"/>
              </a:rPr>
              <a:t>Jackson County Sheriff’s Office</a:t>
            </a:r>
          </a:p>
          <a:p>
            <a:r>
              <a:rPr lang="en-US" sz="1600" cap="none" spc="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askerville Old Face" panose="02020602080505020303" pitchFamily="18" charset="0"/>
              </a:rPr>
              <a:t>Junction City Police Department</a:t>
            </a:r>
          </a:p>
          <a:p>
            <a:r>
              <a:rPr lang="en-US" sz="1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askerville Old Face" panose="02020602080505020303" pitchFamily="18" charset="0"/>
              </a:rPr>
              <a:t>Kansas City KS Public Schools PD</a:t>
            </a:r>
          </a:p>
          <a:p>
            <a:r>
              <a:rPr lang="en-US" sz="1600" dirty="0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askerville Old Face" panose="02020602080505020303" pitchFamily="18" charset="0"/>
              </a:rPr>
              <a:t>Kearney County Sheriff’s Office</a:t>
            </a:r>
          </a:p>
          <a:p>
            <a:r>
              <a:rPr lang="en-US" sz="1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askerville Old Face" panose="02020602080505020303" pitchFamily="18" charset="0"/>
              </a:rPr>
              <a:t>Lenexa Police Department</a:t>
            </a:r>
          </a:p>
          <a:p>
            <a:r>
              <a:rPr lang="en-US" sz="1600" cap="none" spc="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askerville Old Face" panose="02020602080505020303" pitchFamily="18" charset="0"/>
              </a:rPr>
              <a:t>Louisburg Police Department</a:t>
            </a:r>
          </a:p>
          <a:p>
            <a:r>
              <a:rPr lang="en-US" sz="1600" cap="none" spc="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askerville Old Face" panose="02020602080505020303" pitchFamily="18" charset="0"/>
              </a:rPr>
              <a:t>Miami County Sheriff’s Office</a:t>
            </a:r>
          </a:p>
          <a:p>
            <a:r>
              <a:rPr lang="en-US" sz="1600" cap="none" spc="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askerville Old Face" panose="02020602080505020303" pitchFamily="18" charset="0"/>
              </a:rPr>
              <a:t>Minneapolis Police Department</a:t>
            </a:r>
          </a:p>
          <a:p>
            <a:r>
              <a:rPr lang="en-US" sz="1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askerville Old Face" panose="02020602080505020303" pitchFamily="18" charset="0"/>
              </a:rPr>
              <a:t>Montgomery County Sheriff’s Office</a:t>
            </a:r>
          </a:p>
          <a:p>
            <a:r>
              <a:rPr lang="en-US" sz="1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askerville Old Face" panose="02020602080505020303" pitchFamily="18" charset="0"/>
              </a:rPr>
              <a:t>Morton County Sheriff’s Office</a:t>
            </a:r>
          </a:p>
          <a:p>
            <a:r>
              <a:rPr lang="en-US" sz="1600" cap="none" spc="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askerville Old Face" panose="02020602080505020303" pitchFamily="18" charset="0"/>
              </a:rPr>
              <a:t>Norton Police Department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EF79DC79-DA5B-4670-9C93-02F1FA1E937B}"/>
              </a:ext>
            </a:extLst>
          </p:cNvPr>
          <p:cNvSpPr/>
          <p:nvPr/>
        </p:nvSpPr>
        <p:spPr>
          <a:xfrm>
            <a:off x="7812654" y="1341907"/>
            <a:ext cx="3217547" cy="280076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en-US" sz="1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askerville Old Face" panose="02020602080505020303" pitchFamily="18" charset="0"/>
              </a:rPr>
              <a:t>Park City Police Department</a:t>
            </a:r>
          </a:p>
          <a:p>
            <a:r>
              <a:rPr lang="en-US" sz="1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askerville Old Face" panose="02020602080505020303" pitchFamily="18" charset="0"/>
              </a:rPr>
              <a:t>Prairie Village Police Department</a:t>
            </a:r>
          </a:p>
          <a:p>
            <a:r>
              <a:rPr lang="en-US" sz="1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askerville Old Face" panose="02020602080505020303" pitchFamily="18" charset="0"/>
              </a:rPr>
              <a:t>Roeland Park Police Department</a:t>
            </a:r>
          </a:p>
          <a:p>
            <a:r>
              <a:rPr lang="en-US" sz="1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askerville Old Face" panose="02020602080505020303" pitchFamily="18" charset="0"/>
              </a:rPr>
              <a:t>Rose Hill Police Department</a:t>
            </a:r>
          </a:p>
          <a:p>
            <a:r>
              <a:rPr lang="en-US" sz="1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askerville Old Face" panose="02020602080505020303" pitchFamily="18" charset="0"/>
              </a:rPr>
              <a:t>Russell Police Department</a:t>
            </a:r>
          </a:p>
          <a:p>
            <a:r>
              <a:rPr lang="en-US" sz="1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askerville Old Face" panose="02020602080505020303" pitchFamily="18" charset="0"/>
              </a:rPr>
              <a:t>Sherman County Sheriff’s Office</a:t>
            </a:r>
          </a:p>
          <a:p>
            <a:r>
              <a:rPr lang="en-US" sz="1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askerville Old Face" panose="02020602080505020303" pitchFamily="18" charset="0"/>
              </a:rPr>
              <a:t>Stevens County Sheriff’s Office</a:t>
            </a:r>
          </a:p>
          <a:p>
            <a:r>
              <a:rPr lang="en-US" sz="1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askerville Old Face" panose="02020602080505020303" pitchFamily="18" charset="0"/>
              </a:rPr>
              <a:t>Wathena Police Department</a:t>
            </a:r>
          </a:p>
          <a:p>
            <a:r>
              <a:rPr lang="en-US" sz="1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askerville Old Face" panose="02020602080505020303" pitchFamily="18" charset="0"/>
              </a:rPr>
              <a:t>Wichita State University Police Dept.</a:t>
            </a:r>
          </a:p>
          <a:p>
            <a:r>
              <a:rPr lang="en-US" sz="1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askerville Old Face" panose="02020602080505020303" pitchFamily="18" charset="0"/>
              </a:rPr>
              <a:t>Winfield Police Department</a:t>
            </a:r>
          </a:p>
          <a:p>
            <a:r>
              <a:rPr lang="en-US" sz="1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askerville Old Face" panose="02020602080505020303" pitchFamily="18" charset="0"/>
              </a:rPr>
              <a:t>Woodson County Sheriff’s Office</a:t>
            </a:r>
          </a:p>
        </p:txBody>
      </p:sp>
    </p:spTree>
    <p:extLst>
      <p:ext uri="{BB962C8B-B14F-4D97-AF65-F5344CB8AC3E}">
        <p14:creationId xmlns:p14="http://schemas.microsoft.com/office/powerpoint/2010/main" val="31345057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lowchart: Document 3">
            <a:extLst>
              <a:ext uri="{FF2B5EF4-FFF2-40B4-BE49-F238E27FC236}">
                <a16:creationId xmlns:a16="http://schemas.microsoft.com/office/drawing/2014/main" id="{518DDF24-C411-4CB7-A945-9D613B39478B}"/>
              </a:ext>
            </a:extLst>
          </p:cNvPr>
          <p:cNvSpPr/>
          <p:nvPr/>
        </p:nvSpPr>
        <p:spPr>
          <a:xfrm rot="10800000">
            <a:off x="0" y="4718314"/>
            <a:ext cx="12192000" cy="2050511"/>
          </a:xfrm>
          <a:custGeom>
            <a:avLst/>
            <a:gdLst>
              <a:gd name="connsiteX0" fmla="*/ 0 w 21600"/>
              <a:gd name="connsiteY0" fmla="*/ 0 h 21600"/>
              <a:gd name="connsiteX1" fmla="*/ 21600 w 21600"/>
              <a:gd name="connsiteY1" fmla="*/ 0 h 21600"/>
              <a:gd name="connsiteX2" fmla="*/ 21600 w 21600"/>
              <a:gd name="connsiteY2" fmla="*/ 17322 h 21600"/>
              <a:gd name="connsiteX3" fmla="*/ 0 w 21600"/>
              <a:gd name="connsiteY3" fmla="*/ 20172 h 21600"/>
              <a:gd name="connsiteX4" fmla="*/ 0 w 21600"/>
              <a:gd name="connsiteY4" fmla="*/ 0 h 21600"/>
              <a:gd name="connsiteX0" fmla="*/ 0 w 21600"/>
              <a:gd name="connsiteY0" fmla="*/ 0 h 20636"/>
              <a:gd name="connsiteX1" fmla="*/ 21600 w 21600"/>
              <a:gd name="connsiteY1" fmla="*/ 0 h 20636"/>
              <a:gd name="connsiteX2" fmla="*/ 21600 w 21600"/>
              <a:gd name="connsiteY2" fmla="*/ 17322 h 20636"/>
              <a:gd name="connsiteX3" fmla="*/ 15728 w 21600"/>
              <a:gd name="connsiteY3" fmla="*/ 10353 h 20636"/>
              <a:gd name="connsiteX4" fmla="*/ 0 w 21600"/>
              <a:gd name="connsiteY4" fmla="*/ 20172 h 20636"/>
              <a:gd name="connsiteX5" fmla="*/ 0 w 21600"/>
              <a:gd name="connsiteY5" fmla="*/ 0 h 20636"/>
              <a:gd name="connsiteX0" fmla="*/ 0 w 21600"/>
              <a:gd name="connsiteY0" fmla="*/ 0 h 20636"/>
              <a:gd name="connsiteX1" fmla="*/ 21600 w 21600"/>
              <a:gd name="connsiteY1" fmla="*/ 0 h 20636"/>
              <a:gd name="connsiteX2" fmla="*/ 21600 w 21600"/>
              <a:gd name="connsiteY2" fmla="*/ 17322 h 20636"/>
              <a:gd name="connsiteX3" fmla="*/ 15728 w 21600"/>
              <a:gd name="connsiteY3" fmla="*/ 10353 h 20636"/>
              <a:gd name="connsiteX4" fmla="*/ 0 w 21600"/>
              <a:gd name="connsiteY4" fmla="*/ 20172 h 20636"/>
              <a:gd name="connsiteX5" fmla="*/ 0 w 21600"/>
              <a:gd name="connsiteY5" fmla="*/ 0 h 20636"/>
              <a:gd name="connsiteX0" fmla="*/ 0 w 21600"/>
              <a:gd name="connsiteY0" fmla="*/ 0 h 20636"/>
              <a:gd name="connsiteX1" fmla="*/ 21600 w 21600"/>
              <a:gd name="connsiteY1" fmla="*/ 0 h 20636"/>
              <a:gd name="connsiteX2" fmla="*/ 21600 w 21600"/>
              <a:gd name="connsiteY2" fmla="*/ 17322 h 20636"/>
              <a:gd name="connsiteX3" fmla="*/ 15728 w 21600"/>
              <a:gd name="connsiteY3" fmla="*/ 10353 h 20636"/>
              <a:gd name="connsiteX4" fmla="*/ 0 w 21600"/>
              <a:gd name="connsiteY4" fmla="*/ 20172 h 20636"/>
              <a:gd name="connsiteX5" fmla="*/ 0 w 21600"/>
              <a:gd name="connsiteY5" fmla="*/ 0 h 206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1600" h="20636">
                <a:moveTo>
                  <a:pt x="0" y="0"/>
                </a:moveTo>
                <a:lnTo>
                  <a:pt x="21600" y="0"/>
                </a:lnTo>
                <a:lnTo>
                  <a:pt x="21600" y="17322"/>
                </a:lnTo>
                <a:cubicBezTo>
                  <a:pt x="20367" y="13019"/>
                  <a:pt x="19328" y="9878"/>
                  <a:pt x="15728" y="10353"/>
                </a:cubicBezTo>
                <a:cubicBezTo>
                  <a:pt x="12128" y="10828"/>
                  <a:pt x="2884" y="23154"/>
                  <a:pt x="0" y="20172"/>
                </a:cubicBez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0">
                <a:schemeClr val="accent4">
                  <a:lumMod val="67000"/>
                </a:schemeClr>
              </a:gs>
              <a:gs pos="48000">
                <a:schemeClr val="accent4">
                  <a:lumMod val="97000"/>
                  <a:lumOff val="3000"/>
                </a:schemeClr>
              </a:gs>
              <a:gs pos="100000">
                <a:schemeClr val="accent4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Flowchart: Document 3">
            <a:extLst>
              <a:ext uri="{FF2B5EF4-FFF2-40B4-BE49-F238E27FC236}">
                <a16:creationId xmlns:a16="http://schemas.microsoft.com/office/drawing/2014/main" id="{FC40898E-D173-4E14-AC2D-166B2B3ECB4A}"/>
              </a:ext>
            </a:extLst>
          </p:cNvPr>
          <p:cNvSpPr/>
          <p:nvPr/>
        </p:nvSpPr>
        <p:spPr>
          <a:xfrm rot="10800000">
            <a:off x="0" y="4807489"/>
            <a:ext cx="12192000" cy="2050511"/>
          </a:xfrm>
          <a:custGeom>
            <a:avLst/>
            <a:gdLst>
              <a:gd name="connsiteX0" fmla="*/ 0 w 21600"/>
              <a:gd name="connsiteY0" fmla="*/ 0 h 21600"/>
              <a:gd name="connsiteX1" fmla="*/ 21600 w 21600"/>
              <a:gd name="connsiteY1" fmla="*/ 0 h 21600"/>
              <a:gd name="connsiteX2" fmla="*/ 21600 w 21600"/>
              <a:gd name="connsiteY2" fmla="*/ 17322 h 21600"/>
              <a:gd name="connsiteX3" fmla="*/ 0 w 21600"/>
              <a:gd name="connsiteY3" fmla="*/ 20172 h 21600"/>
              <a:gd name="connsiteX4" fmla="*/ 0 w 21600"/>
              <a:gd name="connsiteY4" fmla="*/ 0 h 21600"/>
              <a:gd name="connsiteX0" fmla="*/ 0 w 21600"/>
              <a:gd name="connsiteY0" fmla="*/ 0 h 20636"/>
              <a:gd name="connsiteX1" fmla="*/ 21600 w 21600"/>
              <a:gd name="connsiteY1" fmla="*/ 0 h 20636"/>
              <a:gd name="connsiteX2" fmla="*/ 21600 w 21600"/>
              <a:gd name="connsiteY2" fmla="*/ 17322 h 20636"/>
              <a:gd name="connsiteX3" fmla="*/ 15728 w 21600"/>
              <a:gd name="connsiteY3" fmla="*/ 10353 h 20636"/>
              <a:gd name="connsiteX4" fmla="*/ 0 w 21600"/>
              <a:gd name="connsiteY4" fmla="*/ 20172 h 20636"/>
              <a:gd name="connsiteX5" fmla="*/ 0 w 21600"/>
              <a:gd name="connsiteY5" fmla="*/ 0 h 20636"/>
              <a:gd name="connsiteX0" fmla="*/ 0 w 21600"/>
              <a:gd name="connsiteY0" fmla="*/ 0 h 20636"/>
              <a:gd name="connsiteX1" fmla="*/ 21600 w 21600"/>
              <a:gd name="connsiteY1" fmla="*/ 0 h 20636"/>
              <a:gd name="connsiteX2" fmla="*/ 21600 w 21600"/>
              <a:gd name="connsiteY2" fmla="*/ 17322 h 20636"/>
              <a:gd name="connsiteX3" fmla="*/ 15728 w 21600"/>
              <a:gd name="connsiteY3" fmla="*/ 10353 h 20636"/>
              <a:gd name="connsiteX4" fmla="*/ 0 w 21600"/>
              <a:gd name="connsiteY4" fmla="*/ 20172 h 20636"/>
              <a:gd name="connsiteX5" fmla="*/ 0 w 21600"/>
              <a:gd name="connsiteY5" fmla="*/ 0 h 20636"/>
              <a:gd name="connsiteX0" fmla="*/ 0 w 21600"/>
              <a:gd name="connsiteY0" fmla="*/ 0 h 20636"/>
              <a:gd name="connsiteX1" fmla="*/ 21600 w 21600"/>
              <a:gd name="connsiteY1" fmla="*/ 0 h 20636"/>
              <a:gd name="connsiteX2" fmla="*/ 21600 w 21600"/>
              <a:gd name="connsiteY2" fmla="*/ 17322 h 20636"/>
              <a:gd name="connsiteX3" fmla="*/ 15728 w 21600"/>
              <a:gd name="connsiteY3" fmla="*/ 10353 h 20636"/>
              <a:gd name="connsiteX4" fmla="*/ 0 w 21600"/>
              <a:gd name="connsiteY4" fmla="*/ 20172 h 20636"/>
              <a:gd name="connsiteX5" fmla="*/ 0 w 21600"/>
              <a:gd name="connsiteY5" fmla="*/ 0 h 206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1600" h="20636">
                <a:moveTo>
                  <a:pt x="0" y="0"/>
                </a:moveTo>
                <a:lnTo>
                  <a:pt x="21600" y="0"/>
                </a:lnTo>
                <a:lnTo>
                  <a:pt x="21600" y="17322"/>
                </a:lnTo>
                <a:cubicBezTo>
                  <a:pt x="20367" y="13019"/>
                  <a:pt x="19328" y="9878"/>
                  <a:pt x="15728" y="10353"/>
                </a:cubicBezTo>
                <a:cubicBezTo>
                  <a:pt x="12128" y="10828"/>
                  <a:pt x="2884" y="23154"/>
                  <a:pt x="0" y="20172"/>
                </a:cubicBez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0">
                <a:schemeClr val="accent1">
                  <a:lumMod val="89000"/>
                </a:schemeClr>
              </a:gs>
              <a:gs pos="39000">
                <a:srgbClr val="002060"/>
              </a:gs>
              <a:gs pos="97000">
                <a:srgbClr val="002060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80A5996F-99AF-4851-87D4-EB34224C3D5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05245" y="4980986"/>
            <a:ext cx="1935063" cy="1787840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C92F8A88-3BD7-49BD-8CA3-993CE1FACDD0}"/>
              </a:ext>
            </a:extLst>
          </p:cNvPr>
          <p:cNvSpPr/>
          <p:nvPr/>
        </p:nvSpPr>
        <p:spPr>
          <a:xfrm>
            <a:off x="296309" y="633427"/>
            <a:ext cx="7074720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r>
              <a:rPr lang="en-US" sz="2800" b="1" u="sng" cap="none" spc="0" dirty="0">
                <a:ln/>
                <a:effectLst/>
                <a:latin typeface="Baskerville Old Face" panose="02020602080505020303" pitchFamily="18" charset="0"/>
              </a:rPr>
              <a:t>Training Update:</a:t>
            </a:r>
          </a:p>
        </p:txBody>
      </p:sp>
      <p:pic>
        <p:nvPicPr>
          <p:cNvPr id="9" name="Picture 4" descr="Langganan Video Teleconference (ZOOM)">
            <a:extLst>
              <a:ext uri="{FF2B5EF4-FFF2-40B4-BE49-F238E27FC236}">
                <a16:creationId xmlns:a16="http://schemas.microsoft.com/office/drawing/2014/main" id="{F1C60972-0B5B-4B2D-BCDB-74CACB0748B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02333" y="869284"/>
            <a:ext cx="1949047" cy="109633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BA142D00-D276-459A-ADA1-EC0B31E27F90}"/>
              </a:ext>
            </a:extLst>
          </p:cNvPr>
          <p:cNvSpPr/>
          <p:nvPr/>
        </p:nvSpPr>
        <p:spPr>
          <a:xfrm>
            <a:off x="0" y="-24241"/>
            <a:ext cx="12192000" cy="646331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89000"/>
                </a:schemeClr>
              </a:gs>
              <a:gs pos="39000">
                <a:srgbClr val="002060"/>
              </a:gs>
              <a:gs pos="97000">
                <a:srgbClr val="002060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bg1"/>
                </a:solidFill>
                <a:latin typeface="Baskerville Old Face" panose="02020602080505020303" pitchFamily="18" charset="0"/>
              </a:rPr>
              <a:t>Program Updates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C417B9A-5E80-4367-95FA-697A8862E40E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15089"/>
          <a:stretch/>
        </p:blipFill>
        <p:spPr>
          <a:xfrm>
            <a:off x="534313" y="1235282"/>
            <a:ext cx="5790187" cy="4109213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E31D87C7-17BD-43DC-8C48-36CFFC4E38B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03642" y="2390522"/>
            <a:ext cx="5988358" cy="2228965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7A5D85AA-D682-4EB4-A56E-2B5199B9FCEF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3866" r="36117" b="84592"/>
          <a:stretch/>
        </p:blipFill>
        <p:spPr>
          <a:xfrm>
            <a:off x="4033735" y="2564641"/>
            <a:ext cx="1738008" cy="745678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3316CCA4-2878-44BC-B6BE-616089B6F096}"/>
              </a:ext>
            </a:extLst>
          </p:cNvPr>
          <p:cNvSpPr/>
          <p:nvPr/>
        </p:nvSpPr>
        <p:spPr>
          <a:xfrm>
            <a:off x="6475615" y="3429000"/>
            <a:ext cx="5627716" cy="403167"/>
          </a:xfrm>
          <a:prstGeom prst="rect">
            <a:avLst/>
          </a:prstGeom>
          <a:solidFill>
            <a:srgbClr val="FFFF00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27248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lowchart: Document 3">
            <a:extLst>
              <a:ext uri="{FF2B5EF4-FFF2-40B4-BE49-F238E27FC236}">
                <a16:creationId xmlns:a16="http://schemas.microsoft.com/office/drawing/2014/main" id="{518DDF24-C411-4CB7-A945-9D613B39478B}"/>
              </a:ext>
            </a:extLst>
          </p:cNvPr>
          <p:cNvSpPr/>
          <p:nvPr/>
        </p:nvSpPr>
        <p:spPr>
          <a:xfrm rot="10800000">
            <a:off x="0" y="4718314"/>
            <a:ext cx="12192000" cy="2050511"/>
          </a:xfrm>
          <a:custGeom>
            <a:avLst/>
            <a:gdLst>
              <a:gd name="connsiteX0" fmla="*/ 0 w 21600"/>
              <a:gd name="connsiteY0" fmla="*/ 0 h 21600"/>
              <a:gd name="connsiteX1" fmla="*/ 21600 w 21600"/>
              <a:gd name="connsiteY1" fmla="*/ 0 h 21600"/>
              <a:gd name="connsiteX2" fmla="*/ 21600 w 21600"/>
              <a:gd name="connsiteY2" fmla="*/ 17322 h 21600"/>
              <a:gd name="connsiteX3" fmla="*/ 0 w 21600"/>
              <a:gd name="connsiteY3" fmla="*/ 20172 h 21600"/>
              <a:gd name="connsiteX4" fmla="*/ 0 w 21600"/>
              <a:gd name="connsiteY4" fmla="*/ 0 h 21600"/>
              <a:gd name="connsiteX0" fmla="*/ 0 w 21600"/>
              <a:gd name="connsiteY0" fmla="*/ 0 h 20636"/>
              <a:gd name="connsiteX1" fmla="*/ 21600 w 21600"/>
              <a:gd name="connsiteY1" fmla="*/ 0 h 20636"/>
              <a:gd name="connsiteX2" fmla="*/ 21600 w 21600"/>
              <a:gd name="connsiteY2" fmla="*/ 17322 h 20636"/>
              <a:gd name="connsiteX3" fmla="*/ 15728 w 21600"/>
              <a:gd name="connsiteY3" fmla="*/ 10353 h 20636"/>
              <a:gd name="connsiteX4" fmla="*/ 0 w 21600"/>
              <a:gd name="connsiteY4" fmla="*/ 20172 h 20636"/>
              <a:gd name="connsiteX5" fmla="*/ 0 w 21600"/>
              <a:gd name="connsiteY5" fmla="*/ 0 h 20636"/>
              <a:gd name="connsiteX0" fmla="*/ 0 w 21600"/>
              <a:gd name="connsiteY0" fmla="*/ 0 h 20636"/>
              <a:gd name="connsiteX1" fmla="*/ 21600 w 21600"/>
              <a:gd name="connsiteY1" fmla="*/ 0 h 20636"/>
              <a:gd name="connsiteX2" fmla="*/ 21600 w 21600"/>
              <a:gd name="connsiteY2" fmla="*/ 17322 h 20636"/>
              <a:gd name="connsiteX3" fmla="*/ 15728 w 21600"/>
              <a:gd name="connsiteY3" fmla="*/ 10353 h 20636"/>
              <a:gd name="connsiteX4" fmla="*/ 0 w 21600"/>
              <a:gd name="connsiteY4" fmla="*/ 20172 h 20636"/>
              <a:gd name="connsiteX5" fmla="*/ 0 w 21600"/>
              <a:gd name="connsiteY5" fmla="*/ 0 h 20636"/>
              <a:gd name="connsiteX0" fmla="*/ 0 w 21600"/>
              <a:gd name="connsiteY0" fmla="*/ 0 h 20636"/>
              <a:gd name="connsiteX1" fmla="*/ 21600 w 21600"/>
              <a:gd name="connsiteY1" fmla="*/ 0 h 20636"/>
              <a:gd name="connsiteX2" fmla="*/ 21600 w 21600"/>
              <a:gd name="connsiteY2" fmla="*/ 17322 h 20636"/>
              <a:gd name="connsiteX3" fmla="*/ 15728 w 21600"/>
              <a:gd name="connsiteY3" fmla="*/ 10353 h 20636"/>
              <a:gd name="connsiteX4" fmla="*/ 0 w 21600"/>
              <a:gd name="connsiteY4" fmla="*/ 20172 h 20636"/>
              <a:gd name="connsiteX5" fmla="*/ 0 w 21600"/>
              <a:gd name="connsiteY5" fmla="*/ 0 h 206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1600" h="20636">
                <a:moveTo>
                  <a:pt x="0" y="0"/>
                </a:moveTo>
                <a:lnTo>
                  <a:pt x="21600" y="0"/>
                </a:lnTo>
                <a:lnTo>
                  <a:pt x="21600" y="17322"/>
                </a:lnTo>
                <a:cubicBezTo>
                  <a:pt x="20367" y="13019"/>
                  <a:pt x="19328" y="9878"/>
                  <a:pt x="15728" y="10353"/>
                </a:cubicBezTo>
                <a:cubicBezTo>
                  <a:pt x="12128" y="10828"/>
                  <a:pt x="2884" y="23154"/>
                  <a:pt x="0" y="20172"/>
                </a:cubicBez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0">
                <a:schemeClr val="accent4">
                  <a:lumMod val="67000"/>
                </a:schemeClr>
              </a:gs>
              <a:gs pos="48000">
                <a:schemeClr val="accent4">
                  <a:lumMod val="97000"/>
                  <a:lumOff val="3000"/>
                </a:schemeClr>
              </a:gs>
              <a:gs pos="100000">
                <a:schemeClr val="accent4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Flowchart: Document 3">
            <a:extLst>
              <a:ext uri="{FF2B5EF4-FFF2-40B4-BE49-F238E27FC236}">
                <a16:creationId xmlns:a16="http://schemas.microsoft.com/office/drawing/2014/main" id="{FC40898E-D173-4E14-AC2D-166B2B3ECB4A}"/>
              </a:ext>
            </a:extLst>
          </p:cNvPr>
          <p:cNvSpPr/>
          <p:nvPr/>
        </p:nvSpPr>
        <p:spPr>
          <a:xfrm rot="10800000">
            <a:off x="0" y="4807489"/>
            <a:ext cx="12192000" cy="2050511"/>
          </a:xfrm>
          <a:custGeom>
            <a:avLst/>
            <a:gdLst>
              <a:gd name="connsiteX0" fmla="*/ 0 w 21600"/>
              <a:gd name="connsiteY0" fmla="*/ 0 h 21600"/>
              <a:gd name="connsiteX1" fmla="*/ 21600 w 21600"/>
              <a:gd name="connsiteY1" fmla="*/ 0 h 21600"/>
              <a:gd name="connsiteX2" fmla="*/ 21600 w 21600"/>
              <a:gd name="connsiteY2" fmla="*/ 17322 h 21600"/>
              <a:gd name="connsiteX3" fmla="*/ 0 w 21600"/>
              <a:gd name="connsiteY3" fmla="*/ 20172 h 21600"/>
              <a:gd name="connsiteX4" fmla="*/ 0 w 21600"/>
              <a:gd name="connsiteY4" fmla="*/ 0 h 21600"/>
              <a:gd name="connsiteX0" fmla="*/ 0 w 21600"/>
              <a:gd name="connsiteY0" fmla="*/ 0 h 20636"/>
              <a:gd name="connsiteX1" fmla="*/ 21600 w 21600"/>
              <a:gd name="connsiteY1" fmla="*/ 0 h 20636"/>
              <a:gd name="connsiteX2" fmla="*/ 21600 w 21600"/>
              <a:gd name="connsiteY2" fmla="*/ 17322 h 20636"/>
              <a:gd name="connsiteX3" fmla="*/ 15728 w 21600"/>
              <a:gd name="connsiteY3" fmla="*/ 10353 h 20636"/>
              <a:gd name="connsiteX4" fmla="*/ 0 w 21600"/>
              <a:gd name="connsiteY4" fmla="*/ 20172 h 20636"/>
              <a:gd name="connsiteX5" fmla="*/ 0 w 21600"/>
              <a:gd name="connsiteY5" fmla="*/ 0 h 20636"/>
              <a:gd name="connsiteX0" fmla="*/ 0 w 21600"/>
              <a:gd name="connsiteY0" fmla="*/ 0 h 20636"/>
              <a:gd name="connsiteX1" fmla="*/ 21600 w 21600"/>
              <a:gd name="connsiteY1" fmla="*/ 0 h 20636"/>
              <a:gd name="connsiteX2" fmla="*/ 21600 w 21600"/>
              <a:gd name="connsiteY2" fmla="*/ 17322 h 20636"/>
              <a:gd name="connsiteX3" fmla="*/ 15728 w 21600"/>
              <a:gd name="connsiteY3" fmla="*/ 10353 h 20636"/>
              <a:gd name="connsiteX4" fmla="*/ 0 w 21600"/>
              <a:gd name="connsiteY4" fmla="*/ 20172 h 20636"/>
              <a:gd name="connsiteX5" fmla="*/ 0 w 21600"/>
              <a:gd name="connsiteY5" fmla="*/ 0 h 20636"/>
              <a:gd name="connsiteX0" fmla="*/ 0 w 21600"/>
              <a:gd name="connsiteY0" fmla="*/ 0 h 20636"/>
              <a:gd name="connsiteX1" fmla="*/ 21600 w 21600"/>
              <a:gd name="connsiteY1" fmla="*/ 0 h 20636"/>
              <a:gd name="connsiteX2" fmla="*/ 21600 w 21600"/>
              <a:gd name="connsiteY2" fmla="*/ 17322 h 20636"/>
              <a:gd name="connsiteX3" fmla="*/ 15728 w 21600"/>
              <a:gd name="connsiteY3" fmla="*/ 10353 h 20636"/>
              <a:gd name="connsiteX4" fmla="*/ 0 w 21600"/>
              <a:gd name="connsiteY4" fmla="*/ 20172 h 20636"/>
              <a:gd name="connsiteX5" fmla="*/ 0 w 21600"/>
              <a:gd name="connsiteY5" fmla="*/ 0 h 206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1600" h="20636">
                <a:moveTo>
                  <a:pt x="0" y="0"/>
                </a:moveTo>
                <a:lnTo>
                  <a:pt x="21600" y="0"/>
                </a:lnTo>
                <a:lnTo>
                  <a:pt x="21600" y="17322"/>
                </a:lnTo>
                <a:cubicBezTo>
                  <a:pt x="20367" y="13019"/>
                  <a:pt x="19328" y="9878"/>
                  <a:pt x="15728" y="10353"/>
                </a:cubicBezTo>
                <a:cubicBezTo>
                  <a:pt x="12128" y="10828"/>
                  <a:pt x="2884" y="23154"/>
                  <a:pt x="0" y="20172"/>
                </a:cubicBez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0">
                <a:schemeClr val="accent1">
                  <a:lumMod val="89000"/>
                </a:schemeClr>
              </a:gs>
              <a:gs pos="39000">
                <a:srgbClr val="002060"/>
              </a:gs>
              <a:gs pos="97000">
                <a:srgbClr val="002060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80A5996F-99AF-4851-87D4-EB34224C3D5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05245" y="4980986"/>
            <a:ext cx="1935063" cy="1787840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C92F8A88-3BD7-49BD-8CA3-993CE1FACDD0}"/>
              </a:ext>
            </a:extLst>
          </p:cNvPr>
          <p:cNvSpPr/>
          <p:nvPr/>
        </p:nvSpPr>
        <p:spPr>
          <a:xfrm>
            <a:off x="367645" y="632623"/>
            <a:ext cx="7074720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r>
              <a:rPr lang="en-US" sz="2800" b="1" u="sng" cap="none" spc="0" dirty="0">
                <a:ln/>
                <a:effectLst/>
                <a:latin typeface="Baskerville Old Face" panose="02020602080505020303" pitchFamily="18" charset="0"/>
              </a:rPr>
              <a:t>Training Update:</a:t>
            </a:r>
          </a:p>
        </p:txBody>
      </p:sp>
      <p:pic>
        <p:nvPicPr>
          <p:cNvPr id="9" name="Picture 4" descr="Langganan Video Teleconference (ZOOM)">
            <a:extLst>
              <a:ext uri="{FF2B5EF4-FFF2-40B4-BE49-F238E27FC236}">
                <a16:creationId xmlns:a16="http://schemas.microsoft.com/office/drawing/2014/main" id="{F1C60972-0B5B-4B2D-BCDB-74CACB0748B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02333" y="869284"/>
            <a:ext cx="1949047" cy="109633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BA142D00-D276-459A-ADA1-EC0B31E27F90}"/>
              </a:ext>
            </a:extLst>
          </p:cNvPr>
          <p:cNvSpPr/>
          <p:nvPr/>
        </p:nvSpPr>
        <p:spPr>
          <a:xfrm>
            <a:off x="0" y="-24241"/>
            <a:ext cx="12192000" cy="646331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89000"/>
                </a:schemeClr>
              </a:gs>
              <a:gs pos="39000">
                <a:srgbClr val="002060"/>
              </a:gs>
              <a:gs pos="97000">
                <a:srgbClr val="002060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bg1"/>
                </a:solidFill>
                <a:latin typeface="Baskerville Old Face" panose="02020602080505020303" pitchFamily="18" charset="0"/>
              </a:rPr>
              <a:t>Program Updates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EC4EEB2E-72A0-4CDE-8866-F94ABA910DE4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20342"/>
          <a:stretch/>
        </p:blipFill>
        <p:spPr>
          <a:xfrm>
            <a:off x="144617" y="1217496"/>
            <a:ext cx="4895252" cy="3884876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1506AD8F-F3BE-410E-8879-BBCE4AB935A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775874" y="2212817"/>
            <a:ext cx="6363027" cy="2254366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AAEAFEBD-45C0-4FE8-8D68-DD25DF6D6C1F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4702" t="1714" r="34334" b="79833"/>
          <a:stretch/>
        </p:blipFill>
        <p:spPr>
          <a:xfrm>
            <a:off x="3142268" y="2973549"/>
            <a:ext cx="1725038" cy="1024158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80CBF6CA-1D89-4799-9B23-A1C7DF807330}"/>
              </a:ext>
            </a:extLst>
          </p:cNvPr>
          <p:cNvSpPr/>
          <p:nvPr/>
        </p:nvSpPr>
        <p:spPr>
          <a:xfrm>
            <a:off x="6228727" y="3227416"/>
            <a:ext cx="5627716" cy="403167"/>
          </a:xfrm>
          <a:prstGeom prst="rect">
            <a:avLst/>
          </a:prstGeom>
          <a:solidFill>
            <a:srgbClr val="FFFF00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14973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lowchart: Document 3">
            <a:extLst>
              <a:ext uri="{FF2B5EF4-FFF2-40B4-BE49-F238E27FC236}">
                <a16:creationId xmlns:a16="http://schemas.microsoft.com/office/drawing/2014/main" id="{518DDF24-C411-4CB7-A945-9D613B39478B}"/>
              </a:ext>
            </a:extLst>
          </p:cNvPr>
          <p:cNvSpPr/>
          <p:nvPr/>
        </p:nvSpPr>
        <p:spPr>
          <a:xfrm rot="10800000">
            <a:off x="0" y="4718314"/>
            <a:ext cx="12192000" cy="2050511"/>
          </a:xfrm>
          <a:custGeom>
            <a:avLst/>
            <a:gdLst>
              <a:gd name="connsiteX0" fmla="*/ 0 w 21600"/>
              <a:gd name="connsiteY0" fmla="*/ 0 h 21600"/>
              <a:gd name="connsiteX1" fmla="*/ 21600 w 21600"/>
              <a:gd name="connsiteY1" fmla="*/ 0 h 21600"/>
              <a:gd name="connsiteX2" fmla="*/ 21600 w 21600"/>
              <a:gd name="connsiteY2" fmla="*/ 17322 h 21600"/>
              <a:gd name="connsiteX3" fmla="*/ 0 w 21600"/>
              <a:gd name="connsiteY3" fmla="*/ 20172 h 21600"/>
              <a:gd name="connsiteX4" fmla="*/ 0 w 21600"/>
              <a:gd name="connsiteY4" fmla="*/ 0 h 21600"/>
              <a:gd name="connsiteX0" fmla="*/ 0 w 21600"/>
              <a:gd name="connsiteY0" fmla="*/ 0 h 20636"/>
              <a:gd name="connsiteX1" fmla="*/ 21600 w 21600"/>
              <a:gd name="connsiteY1" fmla="*/ 0 h 20636"/>
              <a:gd name="connsiteX2" fmla="*/ 21600 w 21600"/>
              <a:gd name="connsiteY2" fmla="*/ 17322 h 20636"/>
              <a:gd name="connsiteX3" fmla="*/ 15728 w 21600"/>
              <a:gd name="connsiteY3" fmla="*/ 10353 h 20636"/>
              <a:gd name="connsiteX4" fmla="*/ 0 w 21600"/>
              <a:gd name="connsiteY4" fmla="*/ 20172 h 20636"/>
              <a:gd name="connsiteX5" fmla="*/ 0 w 21600"/>
              <a:gd name="connsiteY5" fmla="*/ 0 h 20636"/>
              <a:gd name="connsiteX0" fmla="*/ 0 w 21600"/>
              <a:gd name="connsiteY0" fmla="*/ 0 h 20636"/>
              <a:gd name="connsiteX1" fmla="*/ 21600 w 21600"/>
              <a:gd name="connsiteY1" fmla="*/ 0 h 20636"/>
              <a:gd name="connsiteX2" fmla="*/ 21600 w 21600"/>
              <a:gd name="connsiteY2" fmla="*/ 17322 h 20636"/>
              <a:gd name="connsiteX3" fmla="*/ 15728 w 21600"/>
              <a:gd name="connsiteY3" fmla="*/ 10353 h 20636"/>
              <a:gd name="connsiteX4" fmla="*/ 0 w 21600"/>
              <a:gd name="connsiteY4" fmla="*/ 20172 h 20636"/>
              <a:gd name="connsiteX5" fmla="*/ 0 w 21600"/>
              <a:gd name="connsiteY5" fmla="*/ 0 h 20636"/>
              <a:gd name="connsiteX0" fmla="*/ 0 w 21600"/>
              <a:gd name="connsiteY0" fmla="*/ 0 h 20636"/>
              <a:gd name="connsiteX1" fmla="*/ 21600 w 21600"/>
              <a:gd name="connsiteY1" fmla="*/ 0 h 20636"/>
              <a:gd name="connsiteX2" fmla="*/ 21600 w 21600"/>
              <a:gd name="connsiteY2" fmla="*/ 17322 h 20636"/>
              <a:gd name="connsiteX3" fmla="*/ 15728 w 21600"/>
              <a:gd name="connsiteY3" fmla="*/ 10353 h 20636"/>
              <a:gd name="connsiteX4" fmla="*/ 0 w 21600"/>
              <a:gd name="connsiteY4" fmla="*/ 20172 h 20636"/>
              <a:gd name="connsiteX5" fmla="*/ 0 w 21600"/>
              <a:gd name="connsiteY5" fmla="*/ 0 h 206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1600" h="20636">
                <a:moveTo>
                  <a:pt x="0" y="0"/>
                </a:moveTo>
                <a:lnTo>
                  <a:pt x="21600" y="0"/>
                </a:lnTo>
                <a:lnTo>
                  <a:pt x="21600" y="17322"/>
                </a:lnTo>
                <a:cubicBezTo>
                  <a:pt x="20367" y="13019"/>
                  <a:pt x="19328" y="9878"/>
                  <a:pt x="15728" y="10353"/>
                </a:cubicBezTo>
                <a:cubicBezTo>
                  <a:pt x="12128" y="10828"/>
                  <a:pt x="2884" y="23154"/>
                  <a:pt x="0" y="20172"/>
                </a:cubicBez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0">
                <a:schemeClr val="accent4">
                  <a:lumMod val="67000"/>
                </a:schemeClr>
              </a:gs>
              <a:gs pos="48000">
                <a:schemeClr val="accent4">
                  <a:lumMod val="97000"/>
                  <a:lumOff val="3000"/>
                </a:schemeClr>
              </a:gs>
              <a:gs pos="100000">
                <a:schemeClr val="accent4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Flowchart: Document 3">
            <a:extLst>
              <a:ext uri="{FF2B5EF4-FFF2-40B4-BE49-F238E27FC236}">
                <a16:creationId xmlns:a16="http://schemas.microsoft.com/office/drawing/2014/main" id="{FC40898E-D173-4E14-AC2D-166B2B3ECB4A}"/>
              </a:ext>
            </a:extLst>
          </p:cNvPr>
          <p:cNvSpPr/>
          <p:nvPr/>
        </p:nvSpPr>
        <p:spPr>
          <a:xfrm rot="10800000">
            <a:off x="0" y="4807489"/>
            <a:ext cx="12192000" cy="2050511"/>
          </a:xfrm>
          <a:custGeom>
            <a:avLst/>
            <a:gdLst>
              <a:gd name="connsiteX0" fmla="*/ 0 w 21600"/>
              <a:gd name="connsiteY0" fmla="*/ 0 h 21600"/>
              <a:gd name="connsiteX1" fmla="*/ 21600 w 21600"/>
              <a:gd name="connsiteY1" fmla="*/ 0 h 21600"/>
              <a:gd name="connsiteX2" fmla="*/ 21600 w 21600"/>
              <a:gd name="connsiteY2" fmla="*/ 17322 h 21600"/>
              <a:gd name="connsiteX3" fmla="*/ 0 w 21600"/>
              <a:gd name="connsiteY3" fmla="*/ 20172 h 21600"/>
              <a:gd name="connsiteX4" fmla="*/ 0 w 21600"/>
              <a:gd name="connsiteY4" fmla="*/ 0 h 21600"/>
              <a:gd name="connsiteX0" fmla="*/ 0 w 21600"/>
              <a:gd name="connsiteY0" fmla="*/ 0 h 20636"/>
              <a:gd name="connsiteX1" fmla="*/ 21600 w 21600"/>
              <a:gd name="connsiteY1" fmla="*/ 0 h 20636"/>
              <a:gd name="connsiteX2" fmla="*/ 21600 w 21600"/>
              <a:gd name="connsiteY2" fmla="*/ 17322 h 20636"/>
              <a:gd name="connsiteX3" fmla="*/ 15728 w 21600"/>
              <a:gd name="connsiteY3" fmla="*/ 10353 h 20636"/>
              <a:gd name="connsiteX4" fmla="*/ 0 w 21600"/>
              <a:gd name="connsiteY4" fmla="*/ 20172 h 20636"/>
              <a:gd name="connsiteX5" fmla="*/ 0 w 21600"/>
              <a:gd name="connsiteY5" fmla="*/ 0 h 20636"/>
              <a:gd name="connsiteX0" fmla="*/ 0 w 21600"/>
              <a:gd name="connsiteY0" fmla="*/ 0 h 20636"/>
              <a:gd name="connsiteX1" fmla="*/ 21600 w 21600"/>
              <a:gd name="connsiteY1" fmla="*/ 0 h 20636"/>
              <a:gd name="connsiteX2" fmla="*/ 21600 w 21600"/>
              <a:gd name="connsiteY2" fmla="*/ 17322 h 20636"/>
              <a:gd name="connsiteX3" fmla="*/ 15728 w 21600"/>
              <a:gd name="connsiteY3" fmla="*/ 10353 h 20636"/>
              <a:gd name="connsiteX4" fmla="*/ 0 w 21600"/>
              <a:gd name="connsiteY4" fmla="*/ 20172 h 20636"/>
              <a:gd name="connsiteX5" fmla="*/ 0 w 21600"/>
              <a:gd name="connsiteY5" fmla="*/ 0 h 20636"/>
              <a:gd name="connsiteX0" fmla="*/ 0 w 21600"/>
              <a:gd name="connsiteY0" fmla="*/ 0 h 20636"/>
              <a:gd name="connsiteX1" fmla="*/ 21600 w 21600"/>
              <a:gd name="connsiteY1" fmla="*/ 0 h 20636"/>
              <a:gd name="connsiteX2" fmla="*/ 21600 w 21600"/>
              <a:gd name="connsiteY2" fmla="*/ 17322 h 20636"/>
              <a:gd name="connsiteX3" fmla="*/ 15728 w 21600"/>
              <a:gd name="connsiteY3" fmla="*/ 10353 h 20636"/>
              <a:gd name="connsiteX4" fmla="*/ 0 w 21600"/>
              <a:gd name="connsiteY4" fmla="*/ 20172 h 20636"/>
              <a:gd name="connsiteX5" fmla="*/ 0 w 21600"/>
              <a:gd name="connsiteY5" fmla="*/ 0 h 206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1600" h="20636">
                <a:moveTo>
                  <a:pt x="0" y="0"/>
                </a:moveTo>
                <a:lnTo>
                  <a:pt x="21600" y="0"/>
                </a:lnTo>
                <a:lnTo>
                  <a:pt x="21600" y="17322"/>
                </a:lnTo>
                <a:cubicBezTo>
                  <a:pt x="20367" y="13019"/>
                  <a:pt x="19328" y="9878"/>
                  <a:pt x="15728" y="10353"/>
                </a:cubicBezTo>
                <a:cubicBezTo>
                  <a:pt x="12128" y="10828"/>
                  <a:pt x="2884" y="23154"/>
                  <a:pt x="0" y="20172"/>
                </a:cubicBez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0">
                <a:schemeClr val="accent1">
                  <a:lumMod val="89000"/>
                </a:schemeClr>
              </a:gs>
              <a:gs pos="39000">
                <a:srgbClr val="002060"/>
              </a:gs>
              <a:gs pos="97000">
                <a:srgbClr val="002060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3BFA950F-6DC5-4070-B68B-16D4171D09E2}"/>
              </a:ext>
            </a:extLst>
          </p:cNvPr>
          <p:cNvSpPr/>
          <p:nvPr/>
        </p:nvSpPr>
        <p:spPr>
          <a:xfrm>
            <a:off x="1862283" y="5848338"/>
            <a:ext cx="8242962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US" sz="4000" b="1" i="1" dirty="0">
                <a:ln/>
                <a:solidFill>
                  <a:schemeClr val="bg2"/>
                </a:solidFill>
                <a:latin typeface="Baskerville Old Face" panose="02020602080505020303" pitchFamily="18" charset="0"/>
              </a:rPr>
              <a:t>Kansas Law Enforcement Accreditation</a:t>
            </a:r>
            <a:endParaRPr lang="en-US" sz="4000" b="1" i="1" cap="none" spc="0" dirty="0">
              <a:ln/>
              <a:solidFill>
                <a:schemeClr val="bg2"/>
              </a:solidFill>
              <a:effectLst/>
              <a:latin typeface="Baskerville Old Face" panose="02020602080505020303" pitchFamily="18" charset="0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80A5996F-99AF-4851-87D4-EB34224C3D5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05245" y="4980986"/>
            <a:ext cx="1935063" cy="1787840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3DA9C277-E4A8-4569-8732-4B4684607D25}"/>
              </a:ext>
            </a:extLst>
          </p:cNvPr>
          <p:cNvSpPr/>
          <p:nvPr/>
        </p:nvSpPr>
        <p:spPr>
          <a:xfrm>
            <a:off x="173569" y="697965"/>
            <a:ext cx="12132731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marL="457200" indent="-457200">
              <a:buBlip>
                <a:blip r:embed="rId2"/>
              </a:buBlip>
            </a:pPr>
            <a:r>
              <a:rPr lang="en-US" sz="2800" b="1" u="sng" dirty="0">
                <a:ln/>
                <a:latin typeface="Baskerville Old Face" panose="02020602080505020303" pitchFamily="18" charset="0"/>
              </a:rPr>
              <a:t>KLEAP Program Changes</a:t>
            </a:r>
            <a:r>
              <a:rPr lang="en-US" sz="2800" b="1" dirty="0">
                <a:ln/>
                <a:latin typeface="Baskerville Old Face" panose="02020602080505020303" pitchFamily="18" charset="0"/>
              </a:rPr>
              <a:t>:</a:t>
            </a:r>
            <a:endParaRPr lang="en-US" sz="2800" b="1" u="sng" dirty="0">
              <a:ln/>
              <a:latin typeface="Baskerville Old Face" panose="02020602080505020303" pitchFamily="18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7460F6E9-17F9-499C-9CA9-B4B7FC5D16ED}"/>
              </a:ext>
            </a:extLst>
          </p:cNvPr>
          <p:cNvSpPr/>
          <p:nvPr/>
        </p:nvSpPr>
        <p:spPr>
          <a:xfrm>
            <a:off x="0" y="-24241"/>
            <a:ext cx="12192000" cy="646331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89000"/>
                </a:schemeClr>
              </a:gs>
              <a:gs pos="39000">
                <a:srgbClr val="002060"/>
              </a:gs>
              <a:gs pos="97000">
                <a:srgbClr val="002060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bg1"/>
                </a:solidFill>
                <a:latin typeface="Baskerville Old Face" panose="02020602080505020303" pitchFamily="18" charset="0"/>
              </a:rPr>
              <a:t>Program Updates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D0BB385F-6924-4F63-9525-A0A5EF417EDA}"/>
              </a:ext>
            </a:extLst>
          </p:cNvPr>
          <p:cNvSpPr/>
          <p:nvPr/>
        </p:nvSpPr>
        <p:spPr>
          <a:xfrm>
            <a:off x="151692" y="1489442"/>
            <a:ext cx="5682180" cy="310854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r>
              <a:rPr lang="en-US" sz="2800" b="1" dirty="0">
                <a:ln/>
                <a:latin typeface="Baskerville Old Face" panose="02020602080505020303" pitchFamily="18" charset="0"/>
              </a:rPr>
              <a:t>2</a:t>
            </a:r>
            <a:r>
              <a:rPr lang="en-US" sz="2800" b="1" baseline="30000" dirty="0">
                <a:ln/>
                <a:latin typeface="Baskerville Old Face" panose="02020602080505020303" pitchFamily="18" charset="0"/>
              </a:rPr>
              <a:t>nd</a:t>
            </a:r>
            <a:r>
              <a:rPr lang="en-US" sz="2800" b="1" dirty="0">
                <a:ln/>
                <a:latin typeface="Baskerville Old Face" panose="02020602080505020303" pitchFamily="18" charset="0"/>
              </a:rPr>
              <a:t> Edition Standards Manual: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b="1" dirty="0">
                <a:ln/>
                <a:latin typeface="Baskerville Old Face" panose="02020602080505020303" pitchFamily="18" charset="0"/>
              </a:rPr>
              <a:t>Approved August 22, 2024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b="1" dirty="0">
                <a:ln/>
                <a:solidFill>
                  <a:srgbClr val="C00000"/>
                </a:solidFill>
                <a:latin typeface="Baskerville Old Face" panose="02020602080505020303" pitchFamily="18" charset="0"/>
              </a:rPr>
              <a:t>Will be released January 1, 2025</a:t>
            </a:r>
          </a:p>
          <a:p>
            <a:pPr marL="914400" lvl="1" indent="-457200">
              <a:buFont typeface="Wingdings" panose="05000000000000000000" pitchFamily="2" charset="2"/>
              <a:buChar char="§"/>
            </a:pPr>
            <a:r>
              <a:rPr lang="en-US" sz="2800" b="1" dirty="0">
                <a:ln/>
                <a:latin typeface="Baskerville Old Face" panose="02020602080505020303" pitchFamily="18" charset="0"/>
              </a:rPr>
              <a:t>Standards revised or added for compliance with Executive Order 14074.</a:t>
            </a:r>
          </a:p>
          <a:p>
            <a:pPr lvl="1"/>
            <a:r>
              <a:rPr lang="en-US" sz="2800" b="1" dirty="0">
                <a:ln/>
                <a:latin typeface="Baskerville Old Face" panose="02020602080505020303" pitchFamily="18" charset="0"/>
              </a:rPr>
              <a:t> 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CA94C40B-53AC-42B5-873C-3B130EDF970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84591" y="1333453"/>
            <a:ext cx="6007409" cy="5486682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1469B1E4-5EF6-4321-A1B6-95BEA9AB3876}"/>
              </a:ext>
            </a:extLst>
          </p:cNvPr>
          <p:cNvSpPr/>
          <p:nvPr/>
        </p:nvSpPr>
        <p:spPr>
          <a:xfrm>
            <a:off x="6427679" y="3312086"/>
            <a:ext cx="5764321" cy="1836840"/>
          </a:xfrm>
          <a:prstGeom prst="rect">
            <a:avLst/>
          </a:prstGeom>
          <a:solidFill>
            <a:srgbClr val="FFFF00">
              <a:alpha val="14000"/>
            </a:srgbClr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04236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lowchart: Document 3">
            <a:extLst>
              <a:ext uri="{FF2B5EF4-FFF2-40B4-BE49-F238E27FC236}">
                <a16:creationId xmlns:a16="http://schemas.microsoft.com/office/drawing/2014/main" id="{518DDF24-C411-4CB7-A945-9D613B39478B}"/>
              </a:ext>
            </a:extLst>
          </p:cNvPr>
          <p:cNvSpPr/>
          <p:nvPr/>
        </p:nvSpPr>
        <p:spPr>
          <a:xfrm rot="10800000">
            <a:off x="0" y="4718314"/>
            <a:ext cx="12192000" cy="2050511"/>
          </a:xfrm>
          <a:custGeom>
            <a:avLst/>
            <a:gdLst>
              <a:gd name="connsiteX0" fmla="*/ 0 w 21600"/>
              <a:gd name="connsiteY0" fmla="*/ 0 h 21600"/>
              <a:gd name="connsiteX1" fmla="*/ 21600 w 21600"/>
              <a:gd name="connsiteY1" fmla="*/ 0 h 21600"/>
              <a:gd name="connsiteX2" fmla="*/ 21600 w 21600"/>
              <a:gd name="connsiteY2" fmla="*/ 17322 h 21600"/>
              <a:gd name="connsiteX3" fmla="*/ 0 w 21600"/>
              <a:gd name="connsiteY3" fmla="*/ 20172 h 21600"/>
              <a:gd name="connsiteX4" fmla="*/ 0 w 21600"/>
              <a:gd name="connsiteY4" fmla="*/ 0 h 21600"/>
              <a:gd name="connsiteX0" fmla="*/ 0 w 21600"/>
              <a:gd name="connsiteY0" fmla="*/ 0 h 20636"/>
              <a:gd name="connsiteX1" fmla="*/ 21600 w 21600"/>
              <a:gd name="connsiteY1" fmla="*/ 0 h 20636"/>
              <a:gd name="connsiteX2" fmla="*/ 21600 w 21600"/>
              <a:gd name="connsiteY2" fmla="*/ 17322 h 20636"/>
              <a:gd name="connsiteX3" fmla="*/ 15728 w 21600"/>
              <a:gd name="connsiteY3" fmla="*/ 10353 h 20636"/>
              <a:gd name="connsiteX4" fmla="*/ 0 w 21600"/>
              <a:gd name="connsiteY4" fmla="*/ 20172 h 20636"/>
              <a:gd name="connsiteX5" fmla="*/ 0 w 21600"/>
              <a:gd name="connsiteY5" fmla="*/ 0 h 20636"/>
              <a:gd name="connsiteX0" fmla="*/ 0 w 21600"/>
              <a:gd name="connsiteY0" fmla="*/ 0 h 20636"/>
              <a:gd name="connsiteX1" fmla="*/ 21600 w 21600"/>
              <a:gd name="connsiteY1" fmla="*/ 0 h 20636"/>
              <a:gd name="connsiteX2" fmla="*/ 21600 w 21600"/>
              <a:gd name="connsiteY2" fmla="*/ 17322 h 20636"/>
              <a:gd name="connsiteX3" fmla="*/ 15728 w 21600"/>
              <a:gd name="connsiteY3" fmla="*/ 10353 h 20636"/>
              <a:gd name="connsiteX4" fmla="*/ 0 w 21600"/>
              <a:gd name="connsiteY4" fmla="*/ 20172 h 20636"/>
              <a:gd name="connsiteX5" fmla="*/ 0 w 21600"/>
              <a:gd name="connsiteY5" fmla="*/ 0 h 20636"/>
              <a:gd name="connsiteX0" fmla="*/ 0 w 21600"/>
              <a:gd name="connsiteY0" fmla="*/ 0 h 20636"/>
              <a:gd name="connsiteX1" fmla="*/ 21600 w 21600"/>
              <a:gd name="connsiteY1" fmla="*/ 0 h 20636"/>
              <a:gd name="connsiteX2" fmla="*/ 21600 w 21600"/>
              <a:gd name="connsiteY2" fmla="*/ 17322 h 20636"/>
              <a:gd name="connsiteX3" fmla="*/ 15728 w 21600"/>
              <a:gd name="connsiteY3" fmla="*/ 10353 h 20636"/>
              <a:gd name="connsiteX4" fmla="*/ 0 w 21600"/>
              <a:gd name="connsiteY4" fmla="*/ 20172 h 20636"/>
              <a:gd name="connsiteX5" fmla="*/ 0 w 21600"/>
              <a:gd name="connsiteY5" fmla="*/ 0 h 206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1600" h="20636">
                <a:moveTo>
                  <a:pt x="0" y="0"/>
                </a:moveTo>
                <a:lnTo>
                  <a:pt x="21600" y="0"/>
                </a:lnTo>
                <a:lnTo>
                  <a:pt x="21600" y="17322"/>
                </a:lnTo>
                <a:cubicBezTo>
                  <a:pt x="20367" y="13019"/>
                  <a:pt x="19328" y="9878"/>
                  <a:pt x="15728" y="10353"/>
                </a:cubicBezTo>
                <a:cubicBezTo>
                  <a:pt x="12128" y="10828"/>
                  <a:pt x="2884" y="23154"/>
                  <a:pt x="0" y="20172"/>
                </a:cubicBez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0">
                <a:schemeClr val="accent4">
                  <a:lumMod val="67000"/>
                </a:schemeClr>
              </a:gs>
              <a:gs pos="48000">
                <a:schemeClr val="accent4">
                  <a:lumMod val="97000"/>
                  <a:lumOff val="3000"/>
                </a:schemeClr>
              </a:gs>
              <a:gs pos="100000">
                <a:schemeClr val="accent4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Flowchart: Document 3">
            <a:extLst>
              <a:ext uri="{FF2B5EF4-FFF2-40B4-BE49-F238E27FC236}">
                <a16:creationId xmlns:a16="http://schemas.microsoft.com/office/drawing/2014/main" id="{FC40898E-D173-4E14-AC2D-166B2B3ECB4A}"/>
              </a:ext>
            </a:extLst>
          </p:cNvPr>
          <p:cNvSpPr/>
          <p:nvPr/>
        </p:nvSpPr>
        <p:spPr>
          <a:xfrm rot="10800000">
            <a:off x="0" y="4807489"/>
            <a:ext cx="12192000" cy="2050511"/>
          </a:xfrm>
          <a:custGeom>
            <a:avLst/>
            <a:gdLst>
              <a:gd name="connsiteX0" fmla="*/ 0 w 21600"/>
              <a:gd name="connsiteY0" fmla="*/ 0 h 21600"/>
              <a:gd name="connsiteX1" fmla="*/ 21600 w 21600"/>
              <a:gd name="connsiteY1" fmla="*/ 0 h 21600"/>
              <a:gd name="connsiteX2" fmla="*/ 21600 w 21600"/>
              <a:gd name="connsiteY2" fmla="*/ 17322 h 21600"/>
              <a:gd name="connsiteX3" fmla="*/ 0 w 21600"/>
              <a:gd name="connsiteY3" fmla="*/ 20172 h 21600"/>
              <a:gd name="connsiteX4" fmla="*/ 0 w 21600"/>
              <a:gd name="connsiteY4" fmla="*/ 0 h 21600"/>
              <a:gd name="connsiteX0" fmla="*/ 0 w 21600"/>
              <a:gd name="connsiteY0" fmla="*/ 0 h 20636"/>
              <a:gd name="connsiteX1" fmla="*/ 21600 w 21600"/>
              <a:gd name="connsiteY1" fmla="*/ 0 h 20636"/>
              <a:gd name="connsiteX2" fmla="*/ 21600 w 21600"/>
              <a:gd name="connsiteY2" fmla="*/ 17322 h 20636"/>
              <a:gd name="connsiteX3" fmla="*/ 15728 w 21600"/>
              <a:gd name="connsiteY3" fmla="*/ 10353 h 20636"/>
              <a:gd name="connsiteX4" fmla="*/ 0 w 21600"/>
              <a:gd name="connsiteY4" fmla="*/ 20172 h 20636"/>
              <a:gd name="connsiteX5" fmla="*/ 0 w 21600"/>
              <a:gd name="connsiteY5" fmla="*/ 0 h 20636"/>
              <a:gd name="connsiteX0" fmla="*/ 0 w 21600"/>
              <a:gd name="connsiteY0" fmla="*/ 0 h 20636"/>
              <a:gd name="connsiteX1" fmla="*/ 21600 w 21600"/>
              <a:gd name="connsiteY1" fmla="*/ 0 h 20636"/>
              <a:gd name="connsiteX2" fmla="*/ 21600 w 21600"/>
              <a:gd name="connsiteY2" fmla="*/ 17322 h 20636"/>
              <a:gd name="connsiteX3" fmla="*/ 15728 w 21600"/>
              <a:gd name="connsiteY3" fmla="*/ 10353 h 20636"/>
              <a:gd name="connsiteX4" fmla="*/ 0 w 21600"/>
              <a:gd name="connsiteY4" fmla="*/ 20172 h 20636"/>
              <a:gd name="connsiteX5" fmla="*/ 0 w 21600"/>
              <a:gd name="connsiteY5" fmla="*/ 0 h 20636"/>
              <a:gd name="connsiteX0" fmla="*/ 0 w 21600"/>
              <a:gd name="connsiteY0" fmla="*/ 0 h 20636"/>
              <a:gd name="connsiteX1" fmla="*/ 21600 w 21600"/>
              <a:gd name="connsiteY1" fmla="*/ 0 h 20636"/>
              <a:gd name="connsiteX2" fmla="*/ 21600 w 21600"/>
              <a:gd name="connsiteY2" fmla="*/ 17322 h 20636"/>
              <a:gd name="connsiteX3" fmla="*/ 15728 w 21600"/>
              <a:gd name="connsiteY3" fmla="*/ 10353 h 20636"/>
              <a:gd name="connsiteX4" fmla="*/ 0 w 21600"/>
              <a:gd name="connsiteY4" fmla="*/ 20172 h 20636"/>
              <a:gd name="connsiteX5" fmla="*/ 0 w 21600"/>
              <a:gd name="connsiteY5" fmla="*/ 0 h 206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1600" h="20636">
                <a:moveTo>
                  <a:pt x="0" y="0"/>
                </a:moveTo>
                <a:lnTo>
                  <a:pt x="21600" y="0"/>
                </a:lnTo>
                <a:lnTo>
                  <a:pt x="21600" y="17322"/>
                </a:lnTo>
                <a:cubicBezTo>
                  <a:pt x="20367" y="13019"/>
                  <a:pt x="19328" y="9878"/>
                  <a:pt x="15728" y="10353"/>
                </a:cubicBezTo>
                <a:cubicBezTo>
                  <a:pt x="12128" y="10828"/>
                  <a:pt x="2884" y="23154"/>
                  <a:pt x="0" y="20172"/>
                </a:cubicBez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0">
                <a:schemeClr val="accent1">
                  <a:lumMod val="89000"/>
                </a:schemeClr>
              </a:gs>
              <a:gs pos="39000">
                <a:srgbClr val="002060"/>
              </a:gs>
              <a:gs pos="97000">
                <a:srgbClr val="002060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3BFA950F-6DC5-4070-B68B-16D4171D09E2}"/>
              </a:ext>
            </a:extLst>
          </p:cNvPr>
          <p:cNvSpPr/>
          <p:nvPr/>
        </p:nvSpPr>
        <p:spPr>
          <a:xfrm>
            <a:off x="1862283" y="5848338"/>
            <a:ext cx="8242962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US" sz="4000" b="1" i="1" dirty="0">
                <a:ln/>
                <a:solidFill>
                  <a:schemeClr val="bg2"/>
                </a:solidFill>
                <a:latin typeface="Baskerville Old Face" panose="02020602080505020303" pitchFamily="18" charset="0"/>
              </a:rPr>
              <a:t>Kansas Law Enforcement Accreditation</a:t>
            </a:r>
            <a:endParaRPr lang="en-US" sz="4000" b="1" i="1" cap="none" spc="0" dirty="0">
              <a:ln/>
              <a:solidFill>
                <a:schemeClr val="bg2"/>
              </a:solidFill>
              <a:effectLst/>
              <a:latin typeface="Baskerville Old Face" panose="02020602080505020303" pitchFamily="18" charset="0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80A5996F-99AF-4851-87D4-EB34224C3D5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05245" y="4980986"/>
            <a:ext cx="1935063" cy="1787840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3DA9C277-E4A8-4569-8732-4B4684607D25}"/>
              </a:ext>
            </a:extLst>
          </p:cNvPr>
          <p:cNvSpPr/>
          <p:nvPr/>
        </p:nvSpPr>
        <p:spPr>
          <a:xfrm>
            <a:off x="173569" y="697965"/>
            <a:ext cx="12132731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marL="457200" indent="-457200">
              <a:buBlip>
                <a:blip r:embed="rId2"/>
              </a:buBlip>
            </a:pPr>
            <a:r>
              <a:rPr lang="en-US" sz="2800" b="1" u="sng" dirty="0">
                <a:ln/>
                <a:latin typeface="Baskerville Old Face" panose="02020602080505020303" pitchFamily="18" charset="0"/>
              </a:rPr>
              <a:t>KLEAP Program Changes</a:t>
            </a:r>
            <a:r>
              <a:rPr lang="en-US" sz="2800" b="1" dirty="0">
                <a:ln/>
                <a:latin typeface="Baskerville Old Face" panose="02020602080505020303" pitchFamily="18" charset="0"/>
              </a:rPr>
              <a:t>:</a:t>
            </a:r>
            <a:endParaRPr lang="en-US" sz="2800" b="1" u="sng" dirty="0">
              <a:ln/>
              <a:latin typeface="Baskerville Old Face" panose="02020602080505020303" pitchFamily="18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7460F6E9-17F9-499C-9CA9-B4B7FC5D16ED}"/>
              </a:ext>
            </a:extLst>
          </p:cNvPr>
          <p:cNvSpPr/>
          <p:nvPr/>
        </p:nvSpPr>
        <p:spPr>
          <a:xfrm>
            <a:off x="0" y="-24241"/>
            <a:ext cx="12192000" cy="646331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89000"/>
                </a:schemeClr>
              </a:gs>
              <a:gs pos="39000">
                <a:srgbClr val="002060"/>
              </a:gs>
              <a:gs pos="97000">
                <a:srgbClr val="002060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bg1"/>
                </a:solidFill>
                <a:latin typeface="Baskerville Old Face" panose="02020602080505020303" pitchFamily="18" charset="0"/>
              </a:rPr>
              <a:t>Program Updates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D0BB385F-6924-4F63-9525-A0A5EF417EDA}"/>
              </a:ext>
            </a:extLst>
          </p:cNvPr>
          <p:cNvSpPr/>
          <p:nvPr/>
        </p:nvSpPr>
        <p:spPr>
          <a:xfrm>
            <a:off x="706582" y="1489442"/>
            <a:ext cx="11333726" cy="35394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marL="914400" lvl="1" indent="-457200">
              <a:buFont typeface="Wingdings" panose="05000000000000000000" pitchFamily="2" charset="2"/>
              <a:buChar char="§"/>
            </a:pPr>
            <a:r>
              <a:rPr lang="en-US" sz="2800" b="1" dirty="0">
                <a:ln/>
                <a:latin typeface="Baskerville Old Face" panose="02020602080505020303" pitchFamily="18" charset="0"/>
              </a:rPr>
              <a:t>Standards revised or added for compliance with K.S.A.’s that require written directives.</a:t>
            </a:r>
          </a:p>
          <a:p>
            <a:pPr marL="1371600" lvl="2" indent="-457200">
              <a:buFont typeface="Arial" panose="020B0604020202020204" pitchFamily="34" charset="0"/>
              <a:buChar char="•"/>
            </a:pPr>
            <a:r>
              <a:rPr lang="en-US" sz="2800" b="1" dirty="0">
                <a:ln/>
                <a:latin typeface="Baskerville Old Face" panose="02020602080505020303" pitchFamily="18" charset="0"/>
              </a:rPr>
              <a:t>K.S.A. 22-4620</a:t>
            </a:r>
          </a:p>
          <a:p>
            <a:pPr marL="1371600" lvl="2" indent="-457200">
              <a:buFont typeface="Arial" panose="020B0604020202020204" pitchFamily="34" charset="0"/>
              <a:buChar char="•"/>
            </a:pPr>
            <a:r>
              <a:rPr lang="en-US" sz="2800" b="1" dirty="0">
                <a:ln/>
                <a:latin typeface="Baskerville Old Face" panose="02020602080505020303" pitchFamily="18" charset="0"/>
              </a:rPr>
              <a:t>K.S.A. 22-4610</a:t>
            </a:r>
          </a:p>
          <a:p>
            <a:pPr marL="1371600" lvl="2" indent="-457200">
              <a:buFont typeface="Arial" panose="020B0604020202020204" pitchFamily="34" charset="0"/>
              <a:buChar char="•"/>
            </a:pPr>
            <a:r>
              <a:rPr lang="en-US" sz="2800" b="1" dirty="0">
                <a:ln/>
                <a:latin typeface="Baskerville Old Face" panose="02020602080505020303" pitchFamily="18" charset="0"/>
              </a:rPr>
              <a:t>K.S.A. 22-2307</a:t>
            </a:r>
          </a:p>
          <a:p>
            <a:pPr marL="1371600" lvl="2" indent="-457200">
              <a:buFont typeface="Arial" panose="020B0604020202020204" pitchFamily="34" charset="0"/>
              <a:buChar char="•"/>
            </a:pPr>
            <a:r>
              <a:rPr lang="en-US" sz="2800" b="1" dirty="0">
                <a:ln/>
                <a:latin typeface="Baskerville Old Face" panose="02020602080505020303" pitchFamily="18" charset="0"/>
              </a:rPr>
              <a:t>K.S.A. 22-4621</a:t>
            </a:r>
          </a:p>
          <a:p>
            <a:pPr marL="1371600" lvl="2" indent="-457200">
              <a:buFont typeface="Arial" panose="020B0604020202020204" pitchFamily="34" charset="0"/>
              <a:buChar char="•"/>
            </a:pPr>
            <a:r>
              <a:rPr lang="en-US" sz="2800" b="1" dirty="0">
                <a:ln/>
                <a:latin typeface="Baskerville Old Face" panose="02020602080505020303" pitchFamily="18" charset="0"/>
              </a:rPr>
              <a:t>K.S.A. 22-2310</a:t>
            </a:r>
          </a:p>
          <a:p>
            <a:pPr marL="1371600" lvl="2" indent="-457200">
              <a:buFont typeface="Arial" panose="020B0604020202020204" pitchFamily="34" charset="0"/>
              <a:buChar char="•"/>
            </a:pPr>
            <a:r>
              <a:rPr lang="en-US" sz="2800" b="1" dirty="0">
                <a:ln/>
                <a:latin typeface="Baskerville Old Face" panose="02020602080505020303" pitchFamily="18" charset="0"/>
              </a:rPr>
              <a:t>K.S.A. 22-4619 </a:t>
            </a:r>
          </a:p>
        </p:txBody>
      </p:sp>
    </p:spTree>
    <p:extLst>
      <p:ext uri="{BB962C8B-B14F-4D97-AF65-F5344CB8AC3E}">
        <p14:creationId xmlns:p14="http://schemas.microsoft.com/office/powerpoint/2010/main" val="40831044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activity xmlns="3fb00572-5f11-4b50-8891-18555779111c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DF0F06272BE8E4BA76BCC2382963B2B" ma:contentTypeVersion="16" ma:contentTypeDescription="Create a new document." ma:contentTypeScope="" ma:versionID="3d06d8e78e4e99b8a9d3944bc6ec485c">
  <xsd:schema xmlns:xsd="http://www.w3.org/2001/XMLSchema" xmlns:xs="http://www.w3.org/2001/XMLSchema" xmlns:p="http://schemas.microsoft.com/office/2006/metadata/properties" xmlns:ns3="3fb00572-5f11-4b50-8891-18555779111c" xmlns:ns4="9d3f0b6a-2c74-4630-8576-6ec8d6aefcce" targetNamespace="http://schemas.microsoft.com/office/2006/metadata/properties" ma:root="true" ma:fieldsID="b2738bf0e9de062b3fbc358d04e0c74f" ns3:_="" ns4:_="">
    <xsd:import namespace="3fb00572-5f11-4b50-8891-18555779111c"/>
    <xsd:import namespace="9d3f0b6a-2c74-4630-8576-6ec8d6aefcce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AutoTags" minOccurs="0"/>
                <xsd:element ref="ns3:MediaServiceGenerationTime" minOccurs="0"/>
                <xsd:element ref="ns3:MediaServiceEventHashCode" minOccurs="0"/>
                <xsd:element ref="ns3:MediaServiceAutoKeyPoints" minOccurs="0"/>
                <xsd:element ref="ns3:MediaServiceKeyPoints" minOccurs="0"/>
                <xsd:element ref="ns3:MediaServiceOCR" minOccurs="0"/>
                <xsd:element ref="ns3:MediaServiceLocation" minOccurs="0"/>
                <xsd:element ref="ns4:SharedWithUsers" minOccurs="0"/>
                <xsd:element ref="ns4:SharedWithDetails" minOccurs="0"/>
                <xsd:element ref="ns4:SharingHintHash" minOccurs="0"/>
                <xsd:element ref="ns3:_activity" minOccurs="0"/>
                <xsd:element ref="ns3:MediaServiceObjectDetectorVersions" minOccurs="0"/>
                <xsd:element ref="ns3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fb00572-5f11-4b50-8891-18555779111c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4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5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  <xsd:element name="_activity" ma:index="21" nillable="true" ma:displayName="_activity" ma:hidden="true" ma:internalName="_activity">
      <xsd:simpleType>
        <xsd:restriction base="dms:Note"/>
      </xsd:simpleType>
    </xsd:element>
    <xsd:element name="MediaServiceObjectDetectorVersions" ma:index="22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LengthInSeconds" ma:index="23" nillable="true" ma:displayName="MediaLengthInSeconds" ma:hidden="true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d3f0b6a-2c74-4630-8576-6ec8d6aefcce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20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01DE8AB9-1DC2-413E-973F-9084FB971AA2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99DBE365-6CDD-4EC2-8456-2977C9EFE304}">
  <ds:schemaRefs>
    <ds:schemaRef ds:uri="http://purl.org/dc/terms/"/>
    <ds:schemaRef ds:uri="http://schemas.openxmlformats.org/package/2006/metadata/core-properties"/>
    <ds:schemaRef ds:uri="http://purl.org/dc/dcmitype/"/>
    <ds:schemaRef ds:uri="http://purl.org/dc/elements/1.1/"/>
    <ds:schemaRef ds:uri="http://schemas.microsoft.com/office/infopath/2007/PartnerControls"/>
    <ds:schemaRef ds:uri="http://schemas.microsoft.com/office/2006/documentManagement/types"/>
    <ds:schemaRef ds:uri="9d3f0b6a-2c74-4630-8576-6ec8d6aefcce"/>
    <ds:schemaRef ds:uri="3fb00572-5f11-4b50-8891-18555779111c"/>
    <ds:schemaRef ds:uri="http://schemas.microsoft.com/office/2006/metadata/properties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D8AB8F3E-A329-4372-AC65-BBC692495C3A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3fb00572-5f11-4b50-8891-18555779111c"/>
    <ds:schemaRef ds:uri="9d3f0b6a-2c74-4630-8576-6ec8d6aefcc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3033</TotalTime>
  <Words>385</Words>
  <Application>Microsoft Office PowerPoint</Application>
  <PresentationFormat>Widescreen</PresentationFormat>
  <Paragraphs>90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6" baseType="lpstr">
      <vt:lpstr>Arial</vt:lpstr>
      <vt:lpstr>Baskerville Old Face</vt:lpstr>
      <vt:lpstr>Calibri</vt:lpstr>
      <vt:lpstr>Calibri Light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Hooper, Suellyn L</dc:creator>
  <cp:lastModifiedBy>Hooper, Suellyn L</cp:lastModifiedBy>
  <cp:revision>158</cp:revision>
  <dcterms:created xsi:type="dcterms:W3CDTF">2022-09-13T12:00:24Z</dcterms:created>
  <dcterms:modified xsi:type="dcterms:W3CDTF">2024-09-05T19:13:53Z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0x0101006DF0F06272BE8E4BA76BCC2382963B2B</vt:lpwstr>
  </property>
</Properties>
</file>