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440" r:id="rId6"/>
    <p:sldId id="441" r:id="rId7"/>
    <p:sldId id="298" r:id="rId8"/>
    <p:sldId id="425" r:id="rId9"/>
    <p:sldId id="370" r:id="rId10"/>
    <p:sldId id="426" r:id="rId11"/>
    <p:sldId id="393" r:id="rId12"/>
    <p:sldId id="352" r:id="rId13"/>
    <p:sldId id="431" r:id="rId14"/>
    <p:sldId id="427" r:id="rId15"/>
    <p:sldId id="432" r:id="rId16"/>
    <p:sldId id="439" r:id="rId17"/>
    <p:sldId id="433" r:id="rId18"/>
    <p:sldId id="434" r:id="rId19"/>
    <p:sldId id="435" r:id="rId20"/>
    <p:sldId id="436" r:id="rId21"/>
    <p:sldId id="437" r:id="rId22"/>
    <p:sldId id="4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3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114" d="100"/>
          <a:sy n="114" d="100"/>
        </p:scale>
        <p:origin x="20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6EE2-86BA-4E25-A6EA-26A870EE1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7A62D-153F-40B8-851B-AD6283208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4FBB67-FC10-45EE-9C9A-33F68517870E}"/>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608F572C-5CC2-48CC-87DD-4395D85B3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845213-8033-42FE-86CB-821EE7526744}"/>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46240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16E2-C46F-42C7-ABAA-A4291C016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9004B-E681-4826-BC76-2717A9EBB8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7B5DF-4ECE-4397-808A-EF418954B29E}"/>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B90F1B6B-2169-473C-8D51-9371C0D526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CFA96E-F6A1-44BF-9B9B-61DD7F9FAF2A}"/>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4819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BBFBD-B86F-4EF3-B023-135138019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88A0D-0D60-45E5-859A-1430CBB5FE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45494-6EAA-471C-B169-77AC23D98054}"/>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99B09432-6569-403C-BCB3-A521E8895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3864A3-0D35-45F8-969E-1DEA1FD584C9}"/>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60142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A08D-866C-456D-AE7D-C1B860697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5DCB-8CC9-4A84-B2CC-40C6085DDF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B7CF1-7470-4F79-AAC8-9E7D9E5D9E0F}"/>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A4834F0B-DE69-4E00-9F1F-400D4DA070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8C9FA0-28E7-46F5-B30C-48DFDDE8DF82}"/>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43898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001D-8EF3-4839-960F-19B802827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41746-E883-43F2-8FA8-FF1650BFE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FA63A3-66CC-44B7-9C82-6C395A5C73E3}"/>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94499279-D3F5-4F46-A3AD-80729A8AF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4C25BD-0173-4AEE-990E-A2A9F10EAAF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80677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8856-CE10-446B-AD58-014253E7D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A02AA-D04D-406C-82F3-FE9EB39206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1FA5B-A2D8-44BB-BD22-79AF72A020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CFE9C-CADF-43C4-A4DA-958E115F6840}"/>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6" name="Footer Placeholder 5">
            <a:extLst>
              <a:ext uri="{FF2B5EF4-FFF2-40B4-BE49-F238E27FC236}">
                <a16:creationId xmlns:a16="http://schemas.microsoft.com/office/drawing/2014/main" id="{FC927B23-D824-49CB-9EED-753F659396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1F79B0-99F8-442B-AACE-AE965C2CEA9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16528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F3D1-0097-47D9-9563-23F500341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8BD96-2998-4543-88C1-F3F1FA21B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2DCD65-EF57-41A9-9C4A-189E017F60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6B3EF-CE3A-4CC5-AAC6-0F96CE945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E5EF8D-D12F-44D8-A288-30A49C3539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121952-010D-4CA5-9263-E98D5F739914}"/>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8" name="Footer Placeholder 7">
            <a:extLst>
              <a:ext uri="{FF2B5EF4-FFF2-40B4-BE49-F238E27FC236}">
                <a16:creationId xmlns:a16="http://schemas.microsoft.com/office/drawing/2014/main" id="{E8364662-8266-46F5-9D1B-5246B08FB1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E56740-E31B-443C-AC2B-B6EFF33F7A5C}"/>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31050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E9CE-A8BF-43EA-A2DF-889BAA436F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64DF77-83F5-4199-BC8E-A96C530A1A99}"/>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4" name="Footer Placeholder 3">
            <a:extLst>
              <a:ext uri="{FF2B5EF4-FFF2-40B4-BE49-F238E27FC236}">
                <a16:creationId xmlns:a16="http://schemas.microsoft.com/office/drawing/2014/main" id="{4BD0DC1B-C318-442B-9E70-3C827153BF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133DB6-3F77-4CA0-9DF6-125BC93E5C2D}"/>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5696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E5DC0-30FF-440D-ADE5-65C8EC4BE7E7}"/>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3" name="Footer Placeholder 2">
            <a:extLst>
              <a:ext uri="{FF2B5EF4-FFF2-40B4-BE49-F238E27FC236}">
                <a16:creationId xmlns:a16="http://schemas.microsoft.com/office/drawing/2014/main" id="{D5732823-72CE-4C48-AAA3-5434E3EF47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25E4CE-E694-4174-92FF-20EF46F56E4A}"/>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97889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FE0C-1EF3-4FF2-82D6-63536B6C3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87CB23-5AA9-415E-9D67-B2903C335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66019-D244-48C3-9A29-745182E75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C7B34-6CD1-415C-956E-10CAE23C9964}"/>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6" name="Footer Placeholder 5">
            <a:extLst>
              <a:ext uri="{FF2B5EF4-FFF2-40B4-BE49-F238E27FC236}">
                <a16:creationId xmlns:a16="http://schemas.microsoft.com/office/drawing/2014/main" id="{6FE657C9-A745-4507-8B92-03D2103939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27CCE2-47EF-4F44-AEDF-D1C873F453B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89588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91B0-4801-4246-8CDB-940E096D2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B71D0-6771-48ED-8847-E4266C259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4207A0-605C-4C85-A691-1D3AB30BD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507DA-F12C-474D-BF99-EBF1B83D4034}"/>
              </a:ext>
            </a:extLst>
          </p:cNvPr>
          <p:cNvSpPr>
            <a:spLocks noGrp="1"/>
          </p:cNvSpPr>
          <p:nvPr>
            <p:ph type="dt" sz="half" idx="10"/>
          </p:nvPr>
        </p:nvSpPr>
        <p:spPr/>
        <p:txBody>
          <a:bodyPr/>
          <a:lstStyle/>
          <a:p>
            <a:fld id="{8E119D5C-3A82-42D4-8A6B-1CE0BE3606DB}" type="datetimeFigureOut">
              <a:rPr lang="en-US" smtClean="0"/>
              <a:t>12/5/2024</a:t>
            </a:fld>
            <a:endParaRPr lang="en-US" dirty="0"/>
          </a:p>
        </p:txBody>
      </p:sp>
      <p:sp>
        <p:nvSpPr>
          <p:cNvPr id="6" name="Footer Placeholder 5">
            <a:extLst>
              <a:ext uri="{FF2B5EF4-FFF2-40B4-BE49-F238E27FC236}">
                <a16:creationId xmlns:a16="http://schemas.microsoft.com/office/drawing/2014/main" id="{30709C7B-38F7-47BB-920A-C92F46085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09C859-3E12-4754-81A2-B0011A58ECF3}"/>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28637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B6BB0-DEEF-4069-A13C-46BAB4E45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55777-7960-4DFC-9159-125DEB464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B36E8-B8DB-4BCA-9662-A8C0CA36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19D5C-3A82-42D4-8A6B-1CE0BE3606DB}" type="datetimeFigureOut">
              <a:rPr lang="en-US" smtClean="0"/>
              <a:t>12/5/2024</a:t>
            </a:fld>
            <a:endParaRPr lang="en-US" dirty="0"/>
          </a:p>
        </p:txBody>
      </p:sp>
      <p:sp>
        <p:nvSpPr>
          <p:cNvPr id="5" name="Footer Placeholder 4">
            <a:extLst>
              <a:ext uri="{FF2B5EF4-FFF2-40B4-BE49-F238E27FC236}">
                <a16:creationId xmlns:a16="http://schemas.microsoft.com/office/drawing/2014/main" id="{1382A444-DA05-4EC9-A86B-A44083B97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769D31-82CC-48CE-8966-0393BB2C3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F7470-B3C1-4763-812C-18D5EB8E0AAC}" type="slidenum">
              <a:rPr lang="en-US" smtClean="0"/>
              <a:t>‹#›</a:t>
            </a:fld>
            <a:endParaRPr lang="en-US" dirty="0"/>
          </a:p>
        </p:txBody>
      </p:sp>
    </p:spTree>
    <p:extLst>
      <p:ext uri="{BB962C8B-B14F-4D97-AF65-F5344CB8AC3E}">
        <p14:creationId xmlns:p14="http://schemas.microsoft.com/office/powerpoint/2010/main" val="156790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f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781F77-FD0C-4555-8D92-6748F48D7474}"/>
              </a:ext>
            </a:extLst>
          </p:cNvPr>
          <p:cNvSpPr/>
          <p:nvPr/>
        </p:nvSpPr>
        <p:spPr>
          <a:xfrm>
            <a:off x="0" y="0"/>
            <a:ext cx="12207345" cy="685998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5E3C8CA-9C84-4D15-8B64-ACE2C80596CC}"/>
              </a:ext>
            </a:extLst>
          </p:cNvPr>
          <p:cNvGrpSpPr/>
          <p:nvPr/>
        </p:nvGrpSpPr>
        <p:grpSpPr>
          <a:xfrm>
            <a:off x="455946" y="-136961"/>
            <a:ext cx="8942054" cy="7384427"/>
            <a:chOff x="325993" y="-589846"/>
            <a:chExt cx="9055584" cy="8045484"/>
          </a:xfrm>
          <a:blipFill>
            <a:blip r:embed="rId2"/>
            <a:stretch>
              <a:fillRect/>
            </a:stretch>
          </a:blipFill>
        </p:grpSpPr>
        <p:sp>
          <p:nvSpPr>
            <p:cNvPr id="3" name="Oval 2">
              <a:extLst>
                <a:ext uri="{FF2B5EF4-FFF2-40B4-BE49-F238E27FC236}">
                  <a16:creationId xmlns:a16="http://schemas.microsoft.com/office/drawing/2014/main" id="{D429FCE4-17D1-46BC-960E-6B61B4A115AA}"/>
                </a:ext>
              </a:extLst>
            </p:cNvPr>
            <p:cNvSpPr/>
            <p:nvPr/>
          </p:nvSpPr>
          <p:spPr>
            <a:xfrm rot="2143285">
              <a:off x="744623" y="-209126"/>
              <a:ext cx="1164669"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44CA1AD-D81C-44D7-A7A1-53D9CBDBF183}"/>
                </a:ext>
              </a:extLst>
            </p:cNvPr>
            <p:cNvSpPr/>
            <p:nvPr/>
          </p:nvSpPr>
          <p:spPr>
            <a:xfrm rot="2143285">
              <a:off x="1427447" y="-460197"/>
              <a:ext cx="1164669" cy="5869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8040202-96E8-4FA2-9D5D-62215F8566F6}"/>
                </a:ext>
              </a:extLst>
            </p:cNvPr>
            <p:cNvSpPr/>
            <p:nvPr/>
          </p:nvSpPr>
          <p:spPr>
            <a:xfrm rot="2143285">
              <a:off x="1965966" y="-563065"/>
              <a:ext cx="1164669" cy="7750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F764FE5-C78D-46A1-B69F-5E59B8C1BCCE}"/>
                </a:ext>
              </a:extLst>
            </p:cNvPr>
            <p:cNvSpPr/>
            <p:nvPr/>
          </p:nvSpPr>
          <p:spPr>
            <a:xfrm rot="2143285">
              <a:off x="2984950" y="-589845"/>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284A716-ED58-4A70-A3FB-B075AAD6AFF1}"/>
                </a:ext>
              </a:extLst>
            </p:cNvPr>
            <p:cNvSpPr/>
            <p:nvPr/>
          </p:nvSpPr>
          <p:spPr>
            <a:xfrm rot="2143285">
              <a:off x="4153988" y="-589846"/>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D4A6AA0-E34A-438E-9EA2-008091D01840}"/>
                </a:ext>
              </a:extLst>
            </p:cNvPr>
            <p:cNvSpPr/>
            <p:nvPr/>
          </p:nvSpPr>
          <p:spPr>
            <a:xfrm rot="2143285">
              <a:off x="5252303" y="-579437"/>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8CF57E7-C003-415E-A834-D5E815F9A6EF}"/>
                </a:ext>
              </a:extLst>
            </p:cNvPr>
            <p:cNvSpPr/>
            <p:nvPr/>
          </p:nvSpPr>
          <p:spPr>
            <a:xfrm rot="2143285">
              <a:off x="6003721" y="1076866"/>
              <a:ext cx="1164669" cy="5869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99E9D63-2787-451F-92EF-8948A4F9574A}"/>
                </a:ext>
              </a:extLst>
            </p:cNvPr>
            <p:cNvSpPr/>
            <p:nvPr/>
          </p:nvSpPr>
          <p:spPr>
            <a:xfrm rot="2143285">
              <a:off x="6649758" y="2505194"/>
              <a:ext cx="1164669"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6C028E0-4904-49F0-9032-7306CBBB4BE1}"/>
                </a:ext>
              </a:extLst>
            </p:cNvPr>
            <p:cNvSpPr/>
            <p:nvPr/>
          </p:nvSpPr>
          <p:spPr>
            <a:xfrm rot="2143285">
              <a:off x="7521541" y="3363531"/>
              <a:ext cx="1164669" cy="2877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BDECAC-8182-478E-A71A-AF391DE5E5D6}"/>
                </a:ext>
              </a:extLst>
            </p:cNvPr>
            <p:cNvSpPr/>
            <p:nvPr/>
          </p:nvSpPr>
          <p:spPr>
            <a:xfrm rot="2143285">
              <a:off x="8351100" y="4148961"/>
              <a:ext cx="1030477" cy="19927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2855683-81F5-4DD6-9EDB-3B6578ADE791}"/>
                </a:ext>
              </a:extLst>
            </p:cNvPr>
            <p:cNvSpPr/>
            <p:nvPr/>
          </p:nvSpPr>
          <p:spPr>
            <a:xfrm rot="2143285">
              <a:off x="325993" y="120780"/>
              <a:ext cx="1004714" cy="19927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B530D0FD-CB71-4D0E-9C5F-B139DAF3F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9" y="1017180"/>
            <a:ext cx="2569938" cy="2376710"/>
          </a:xfrm>
          <a:prstGeom prst="rect">
            <a:avLst/>
          </a:prstGeom>
        </p:spPr>
      </p:pic>
      <p:pic>
        <p:nvPicPr>
          <p:cNvPr id="22" name="Picture 21">
            <a:extLst>
              <a:ext uri="{FF2B5EF4-FFF2-40B4-BE49-F238E27FC236}">
                <a16:creationId xmlns:a16="http://schemas.microsoft.com/office/drawing/2014/main" id="{F55C039B-2EEA-49AC-ABFF-215368EA4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792" y="221043"/>
            <a:ext cx="2839888" cy="2659580"/>
          </a:xfrm>
          <a:prstGeom prst="ellipse">
            <a:avLst/>
          </a:prstGeom>
          <a:ln>
            <a:noFill/>
          </a:ln>
          <a:effectLst>
            <a:softEdge rad="112500"/>
          </a:effectLst>
        </p:spPr>
      </p:pic>
      <p:sp>
        <p:nvSpPr>
          <p:cNvPr id="2" name="Rectangle 1">
            <a:extLst>
              <a:ext uri="{FF2B5EF4-FFF2-40B4-BE49-F238E27FC236}">
                <a16:creationId xmlns:a16="http://schemas.microsoft.com/office/drawing/2014/main" id="{E2B846AA-89DF-4398-B75F-7BF7E22425CF}"/>
              </a:ext>
            </a:extLst>
          </p:cNvPr>
          <p:cNvSpPr/>
          <p:nvPr/>
        </p:nvSpPr>
        <p:spPr>
          <a:xfrm>
            <a:off x="8972670" y="2788101"/>
            <a:ext cx="2886849"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lumMod val="75000"/>
                  </a:schemeClr>
                </a:solidFill>
                <a:latin typeface="Baskerville Old Face" panose="02020602080505020303" pitchFamily="18" charset="0"/>
              </a:rPr>
              <a:t>Meeting</a:t>
            </a:r>
            <a:br>
              <a:rPr lang="en-US" sz="4000" b="1" dirty="0">
                <a:ln/>
                <a:solidFill>
                  <a:schemeClr val="accent4">
                    <a:lumMod val="75000"/>
                  </a:schemeClr>
                </a:solidFill>
                <a:latin typeface="Baskerville Old Face" panose="02020602080505020303" pitchFamily="18" charset="0"/>
              </a:rPr>
            </a:br>
            <a:r>
              <a:rPr lang="en-US" sz="4000" b="1" dirty="0">
                <a:ln/>
                <a:solidFill>
                  <a:schemeClr val="accent4">
                    <a:lumMod val="75000"/>
                  </a:schemeClr>
                </a:solidFill>
                <a:latin typeface="Baskerville Old Face" panose="02020602080505020303" pitchFamily="18" charset="0"/>
              </a:rPr>
              <a:t>12-05-2024</a:t>
            </a:r>
          </a:p>
        </p:txBody>
      </p:sp>
    </p:spTree>
    <p:extLst>
      <p:ext uri="{BB962C8B-B14F-4D97-AF65-F5344CB8AC3E}">
        <p14:creationId xmlns:p14="http://schemas.microsoft.com/office/powerpoint/2010/main" val="1065722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92F8A88-3BD7-49BD-8CA3-993CE1FACDD0}"/>
              </a:ext>
            </a:extLst>
          </p:cNvPr>
          <p:cNvSpPr/>
          <p:nvPr/>
        </p:nvSpPr>
        <p:spPr>
          <a:xfrm>
            <a:off x="367645" y="632623"/>
            <a:ext cx="514287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cap="none" spc="0" dirty="0">
                <a:ln/>
                <a:effectLst/>
                <a:latin typeface="Baskerville Old Face" panose="02020602080505020303" pitchFamily="18" charset="0"/>
              </a:rPr>
              <a:t>Training Update:</a:t>
            </a:r>
          </a:p>
        </p:txBody>
      </p:sp>
      <p:sp>
        <p:nvSpPr>
          <p:cNvPr id="14" name="Rectangle 13">
            <a:extLst>
              <a:ext uri="{FF2B5EF4-FFF2-40B4-BE49-F238E27FC236}">
                <a16:creationId xmlns:a16="http://schemas.microsoft.com/office/drawing/2014/main" id="{BA142D00-D276-459A-ADA1-EC0B31E27F90}"/>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pic>
        <p:nvPicPr>
          <p:cNvPr id="3" name="Picture 2">
            <a:extLst>
              <a:ext uri="{FF2B5EF4-FFF2-40B4-BE49-F238E27FC236}">
                <a16:creationId xmlns:a16="http://schemas.microsoft.com/office/drawing/2014/main" id="{405D6A96-89FA-4A19-89B4-BFC600B33AF3}"/>
              </a:ext>
            </a:extLst>
          </p:cNvPr>
          <p:cNvPicPr>
            <a:picLocks noChangeAspect="1"/>
          </p:cNvPicPr>
          <p:nvPr/>
        </p:nvPicPr>
        <p:blipFill>
          <a:blip r:embed="rId2"/>
          <a:stretch>
            <a:fillRect/>
          </a:stretch>
        </p:blipFill>
        <p:spPr>
          <a:xfrm>
            <a:off x="367645" y="1166376"/>
            <a:ext cx="5142879" cy="5548076"/>
          </a:xfrm>
          <a:prstGeom prst="rect">
            <a:avLst/>
          </a:prstGeom>
        </p:spPr>
      </p:pic>
      <p:sp>
        <p:nvSpPr>
          <p:cNvPr id="15" name="Rectangle 14">
            <a:extLst>
              <a:ext uri="{FF2B5EF4-FFF2-40B4-BE49-F238E27FC236}">
                <a16:creationId xmlns:a16="http://schemas.microsoft.com/office/drawing/2014/main" id="{A561444F-C577-4431-BB5E-4BDE64D9CA5A}"/>
              </a:ext>
            </a:extLst>
          </p:cNvPr>
          <p:cNvSpPr/>
          <p:nvPr/>
        </p:nvSpPr>
        <p:spPr>
          <a:xfrm>
            <a:off x="5878169" y="871107"/>
            <a:ext cx="5796816" cy="38472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a:ln/>
                <a:solidFill>
                  <a:srgbClr val="000000"/>
                </a:solidFill>
                <a:latin typeface="Baskerville Old Face" panose="02020602080505020303" pitchFamily="18" charset="0"/>
              </a:rPr>
              <a:t>Training Classes:</a:t>
            </a:r>
          </a:p>
          <a:p>
            <a:pPr marL="342900" indent="-342900">
              <a:buFont typeface="+mj-lt"/>
              <a:buAutoNum type="arabicPeriod"/>
            </a:pPr>
            <a:r>
              <a:rPr lang="en-US" b="1" dirty="0">
                <a:ln/>
                <a:solidFill>
                  <a:srgbClr val="000000"/>
                </a:solidFill>
                <a:latin typeface="Baskerville Old Face" panose="02020602080505020303" pitchFamily="18" charset="0"/>
              </a:rPr>
              <a:t>Accreditation Management Made Easy</a:t>
            </a:r>
          </a:p>
          <a:p>
            <a:pPr marL="342900" indent="-342900">
              <a:buFont typeface="+mj-lt"/>
              <a:buAutoNum type="arabicPeriod"/>
            </a:pPr>
            <a:r>
              <a:rPr lang="en-US" b="1" dirty="0">
                <a:ln/>
                <a:solidFill>
                  <a:srgbClr val="000000"/>
                </a:solidFill>
                <a:latin typeface="Baskerville Old Face" panose="02020602080505020303" pitchFamily="18" charset="0"/>
              </a:rPr>
              <a:t>Accreditation Manager Hands-On Training</a:t>
            </a:r>
          </a:p>
          <a:p>
            <a:pPr marL="342900" indent="-342900">
              <a:buFont typeface="+mj-lt"/>
              <a:buAutoNum type="arabicPeriod"/>
            </a:pPr>
            <a:r>
              <a:rPr lang="en-US" b="1" dirty="0">
                <a:ln/>
                <a:solidFill>
                  <a:srgbClr val="000000"/>
                </a:solidFill>
                <a:latin typeface="Baskerville Old Face" panose="02020602080505020303" pitchFamily="18" charset="0"/>
              </a:rPr>
              <a:t>Learning the Flow for File Building</a:t>
            </a:r>
          </a:p>
          <a:p>
            <a:pPr marL="342900" indent="-342900">
              <a:buFont typeface="+mj-lt"/>
              <a:buAutoNum type="arabicPeriod"/>
            </a:pPr>
            <a:r>
              <a:rPr lang="en-US" b="1" dirty="0">
                <a:ln/>
                <a:solidFill>
                  <a:srgbClr val="000000"/>
                </a:solidFill>
                <a:latin typeface="Baskerville Old Face" panose="02020602080505020303" pitchFamily="18" charset="0"/>
              </a:rPr>
              <a:t>Easy Analysis &amp; Data collection Revealed</a:t>
            </a:r>
          </a:p>
          <a:p>
            <a:pPr marL="342900" indent="-342900">
              <a:buFont typeface="+mj-lt"/>
              <a:buAutoNum type="arabicPeriod"/>
            </a:pPr>
            <a:r>
              <a:rPr lang="en-US" b="1" dirty="0">
                <a:ln/>
                <a:solidFill>
                  <a:srgbClr val="000000"/>
                </a:solidFill>
                <a:latin typeface="Baskerville Old Face" panose="02020602080505020303" pitchFamily="18" charset="0"/>
              </a:rPr>
              <a:t>Secrets of Policy Writing &amp; Proof Collection</a:t>
            </a:r>
          </a:p>
          <a:p>
            <a:pPr marL="342900" indent="-342900">
              <a:buFont typeface="+mj-lt"/>
              <a:buAutoNum type="arabicPeriod"/>
            </a:pPr>
            <a:r>
              <a:rPr lang="en-US" b="1" dirty="0">
                <a:ln/>
                <a:solidFill>
                  <a:srgbClr val="000000"/>
                </a:solidFill>
                <a:latin typeface="Baskerville Old Face" panose="02020602080505020303" pitchFamily="18" charset="0"/>
              </a:rPr>
              <a:t>A Road Map to a Successful Assessment</a:t>
            </a:r>
          </a:p>
          <a:p>
            <a:pPr marL="342900" indent="-342900">
              <a:buFont typeface="+mj-lt"/>
              <a:buAutoNum type="arabicPeriod"/>
            </a:pPr>
            <a:r>
              <a:rPr lang="en-US" b="1" dirty="0">
                <a:ln/>
                <a:solidFill>
                  <a:srgbClr val="000000"/>
                </a:solidFill>
                <a:latin typeface="Baskerville Old Face" panose="02020602080505020303" pitchFamily="18" charset="0"/>
              </a:rPr>
              <a:t>On-Site Assessment – A Lead Assessors Prospective</a:t>
            </a:r>
          </a:p>
          <a:p>
            <a:pPr marL="342900" indent="-342900">
              <a:buFont typeface="+mj-lt"/>
              <a:buAutoNum type="arabicPeriod"/>
            </a:pPr>
            <a:r>
              <a:rPr lang="en-US" b="1" dirty="0">
                <a:ln/>
                <a:solidFill>
                  <a:srgbClr val="000000"/>
                </a:solidFill>
                <a:latin typeface="Baskerville Old Face" panose="02020602080505020303" pitchFamily="18" charset="0"/>
              </a:rPr>
              <a:t>Mastering PowerDMS/CIMRS</a:t>
            </a:r>
          </a:p>
          <a:p>
            <a:pPr marL="342900" indent="-342900">
              <a:buFont typeface="+mj-lt"/>
              <a:buAutoNum type="arabicPeriod"/>
            </a:pPr>
            <a:r>
              <a:rPr lang="en-US" b="1" dirty="0">
                <a:ln/>
                <a:solidFill>
                  <a:srgbClr val="000000"/>
                </a:solidFill>
                <a:latin typeface="Baskerville Old Face" panose="02020602080505020303" pitchFamily="18" charset="0"/>
              </a:rPr>
              <a:t>Assessor Refresher Training – Agency File Review</a:t>
            </a:r>
          </a:p>
          <a:p>
            <a:pPr marL="342900" indent="-342900">
              <a:buFont typeface="+mj-lt"/>
              <a:buAutoNum type="arabicPeriod"/>
            </a:pPr>
            <a:r>
              <a:rPr lang="en-US" b="1" dirty="0">
                <a:ln/>
                <a:solidFill>
                  <a:srgbClr val="000000"/>
                </a:solidFill>
                <a:latin typeface="Baskerville Old Face" panose="02020602080505020303" pitchFamily="18" charset="0"/>
              </a:rPr>
              <a:t>KLEAP File Building Clinic</a:t>
            </a:r>
          </a:p>
          <a:p>
            <a:pPr marL="342900" indent="-342900">
              <a:buFont typeface="+mj-lt"/>
              <a:buAutoNum type="arabicPeriod"/>
            </a:pPr>
            <a:r>
              <a:rPr lang="en-US" b="1" dirty="0">
                <a:ln/>
                <a:solidFill>
                  <a:srgbClr val="000000"/>
                </a:solidFill>
                <a:latin typeface="Baskerville Old Face" panose="02020602080505020303" pitchFamily="18" charset="0"/>
              </a:rPr>
              <a:t>Networking Night – Pizza, Game Show Competition, &amp; Swag Bag Exchange</a:t>
            </a:r>
          </a:p>
        </p:txBody>
      </p:sp>
      <p:pic>
        <p:nvPicPr>
          <p:cNvPr id="12" name="Picture 11">
            <a:extLst>
              <a:ext uri="{FF2B5EF4-FFF2-40B4-BE49-F238E27FC236}">
                <a16:creationId xmlns:a16="http://schemas.microsoft.com/office/drawing/2014/main" id="{BB8AEC41-3645-4790-BE67-9AFEF532F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479" y="4649169"/>
            <a:ext cx="2367151" cy="2367151"/>
          </a:xfrm>
          <a:prstGeom prst="rect">
            <a:avLst/>
          </a:prstGeom>
        </p:spPr>
      </p:pic>
      <p:sp>
        <p:nvSpPr>
          <p:cNvPr id="13" name="Rectangle 12">
            <a:extLst>
              <a:ext uri="{FF2B5EF4-FFF2-40B4-BE49-F238E27FC236}">
                <a16:creationId xmlns:a16="http://schemas.microsoft.com/office/drawing/2014/main" id="{ACF0580C-CC24-4579-8C9A-A72CB3BE5616}"/>
              </a:ext>
            </a:extLst>
          </p:cNvPr>
          <p:cNvSpPr/>
          <p:nvPr/>
        </p:nvSpPr>
        <p:spPr>
          <a:xfrm>
            <a:off x="6006277" y="5656908"/>
            <a:ext cx="3574294" cy="523220"/>
          </a:xfrm>
          <a:prstGeom prst="rect">
            <a:avLst/>
          </a:prstGeom>
          <a:solidFill>
            <a:schemeClr val="tx1"/>
          </a:solidFill>
        </p:spPr>
        <p:txBody>
          <a:bodyPr wrap="square" lIns="91440" tIns="45720" rIns="91440" bIns="45720">
            <a:spAutoFit/>
          </a:bodyPr>
          <a:lstStyle/>
          <a:p>
            <a:r>
              <a:rPr lang="en-US" sz="2800" b="1" i="1" dirty="0">
                <a:ln w="13462">
                  <a:solidFill>
                    <a:srgbClr val="3333FF"/>
                  </a:solidFill>
                  <a:prstDash val="solid"/>
                </a:ln>
                <a:solidFill>
                  <a:srgbClr val="000000"/>
                </a:solidFill>
                <a:effectLst>
                  <a:outerShdw dist="38100" dir="2700000" algn="bl" rotWithShape="0">
                    <a:schemeClr val="accent5"/>
                  </a:outerShdw>
                </a:effectLst>
                <a:latin typeface="Arial Black" panose="020B0A04020102020204" pitchFamily="34" charset="0"/>
              </a:rPr>
              <a:t>More Information</a:t>
            </a:r>
          </a:p>
        </p:txBody>
      </p:sp>
    </p:spTree>
    <p:extLst>
      <p:ext uri="{BB962C8B-B14F-4D97-AF65-F5344CB8AC3E}">
        <p14:creationId xmlns:p14="http://schemas.microsoft.com/office/powerpoint/2010/main" val="3942865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151692" y="1489442"/>
            <a:ext cx="11770014" cy="310854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2</a:t>
            </a:r>
            <a:r>
              <a:rPr lang="en-US" sz="2800" b="1" baseline="30000" dirty="0">
                <a:ln/>
                <a:latin typeface="Baskerville Old Face" panose="02020602080505020303" pitchFamily="18" charset="0"/>
              </a:rPr>
              <a:t>nd</a:t>
            </a:r>
            <a:r>
              <a:rPr lang="en-US" sz="2800" b="1" dirty="0">
                <a:ln/>
                <a:latin typeface="Baskerville Old Face" panose="02020602080505020303" pitchFamily="18" charset="0"/>
              </a:rPr>
              <a:t> Edition Standards Manual: </a:t>
            </a:r>
          </a:p>
          <a:p>
            <a:pPr marL="457200" indent="-457200">
              <a:buFont typeface="Arial" panose="020B0604020202020204" pitchFamily="34" charset="0"/>
              <a:buChar char="•"/>
            </a:pPr>
            <a:r>
              <a:rPr lang="en-US" sz="2800" b="1" dirty="0">
                <a:ln/>
                <a:latin typeface="Baskerville Old Face" panose="02020602080505020303" pitchFamily="18" charset="0"/>
              </a:rPr>
              <a:t>Approved August 22, 2024</a:t>
            </a:r>
          </a:p>
          <a:p>
            <a:pPr marL="457200" indent="-457200">
              <a:buFont typeface="Arial" panose="020B0604020202020204" pitchFamily="34" charset="0"/>
              <a:buChar char="•"/>
            </a:pPr>
            <a:r>
              <a:rPr lang="en-US" sz="2800" b="1" dirty="0">
                <a:ln/>
                <a:latin typeface="Baskerville Old Face" panose="02020602080505020303" pitchFamily="18" charset="0"/>
              </a:rPr>
              <a:t>Will be released January 1, 2025 – </a:t>
            </a:r>
            <a:r>
              <a:rPr lang="en-US" sz="2800" b="1" dirty="0">
                <a:ln/>
                <a:solidFill>
                  <a:srgbClr val="C00000"/>
                </a:solidFill>
                <a:latin typeface="Baskerville Old Face" panose="02020602080505020303" pitchFamily="18" charset="0"/>
              </a:rPr>
              <a:t>All agencies signing a Participation Agreement after 09-15-2024 will be required to utilize the 2</a:t>
            </a:r>
            <a:r>
              <a:rPr lang="en-US" sz="2800" b="1" baseline="30000" dirty="0">
                <a:ln/>
                <a:solidFill>
                  <a:srgbClr val="C00000"/>
                </a:solidFill>
                <a:latin typeface="Baskerville Old Face" panose="02020602080505020303" pitchFamily="18" charset="0"/>
              </a:rPr>
              <a:t>nd</a:t>
            </a:r>
            <a:r>
              <a:rPr lang="en-US" sz="2800" b="1" dirty="0">
                <a:ln/>
                <a:solidFill>
                  <a:srgbClr val="C00000"/>
                </a:solidFill>
                <a:latin typeface="Baskerville Old Face" panose="02020602080505020303" pitchFamily="18" charset="0"/>
              </a:rPr>
              <a:t> Edition Manual.</a:t>
            </a:r>
          </a:p>
          <a:p>
            <a:pPr marL="457200" indent="-457200">
              <a:buFont typeface="Arial" panose="020B0604020202020204" pitchFamily="34" charset="0"/>
              <a:buChar char="•"/>
            </a:pPr>
            <a:r>
              <a:rPr lang="en-US" sz="2800" b="1" dirty="0">
                <a:ln/>
                <a:solidFill>
                  <a:srgbClr val="C00000"/>
                </a:solidFill>
                <a:latin typeface="Baskerville Old Face" panose="02020602080505020303" pitchFamily="18" charset="0"/>
              </a:rPr>
              <a:t>All Agencies working on initial accreditation under the 1</a:t>
            </a:r>
            <a:r>
              <a:rPr lang="en-US" sz="2800" b="1" baseline="30000" dirty="0">
                <a:ln/>
                <a:solidFill>
                  <a:srgbClr val="C00000"/>
                </a:solidFill>
                <a:latin typeface="Baskerville Old Face" panose="02020602080505020303" pitchFamily="18" charset="0"/>
              </a:rPr>
              <a:t>st</a:t>
            </a:r>
            <a:r>
              <a:rPr lang="en-US" sz="2800" b="1" dirty="0">
                <a:ln/>
                <a:solidFill>
                  <a:srgbClr val="C00000"/>
                </a:solidFill>
                <a:latin typeface="Baskerville Old Face" panose="02020602080505020303" pitchFamily="18" charset="0"/>
              </a:rPr>
              <a:t> Edition will be required to change over to 2</a:t>
            </a:r>
            <a:r>
              <a:rPr lang="en-US" sz="2800" b="1" baseline="30000" dirty="0">
                <a:ln/>
                <a:solidFill>
                  <a:srgbClr val="C00000"/>
                </a:solidFill>
                <a:latin typeface="Baskerville Old Face" panose="02020602080505020303" pitchFamily="18" charset="0"/>
              </a:rPr>
              <a:t>nd</a:t>
            </a:r>
            <a:r>
              <a:rPr lang="en-US" sz="2800" b="1" dirty="0">
                <a:ln/>
                <a:solidFill>
                  <a:srgbClr val="C00000"/>
                </a:solidFill>
                <a:latin typeface="Baskerville Old Face" panose="02020602080505020303" pitchFamily="18" charset="0"/>
              </a:rPr>
              <a:t> Edition upon starting their 1</a:t>
            </a:r>
            <a:r>
              <a:rPr lang="en-US" sz="2800" b="1" baseline="30000" dirty="0">
                <a:ln/>
                <a:solidFill>
                  <a:srgbClr val="C00000"/>
                </a:solidFill>
                <a:latin typeface="Baskerville Old Face" panose="02020602080505020303" pitchFamily="18" charset="0"/>
              </a:rPr>
              <a:t>st</a:t>
            </a:r>
            <a:r>
              <a:rPr lang="en-US" sz="2800" b="1" dirty="0">
                <a:ln/>
                <a:solidFill>
                  <a:srgbClr val="C00000"/>
                </a:solidFill>
                <a:latin typeface="Baskerville Old Face" panose="02020602080505020303" pitchFamily="18" charset="0"/>
              </a:rPr>
              <a:t> Reaccreditation process. </a:t>
            </a:r>
          </a:p>
        </p:txBody>
      </p:sp>
    </p:spTree>
    <p:extLst>
      <p:ext uri="{BB962C8B-B14F-4D97-AF65-F5344CB8AC3E}">
        <p14:creationId xmlns:p14="http://schemas.microsoft.com/office/powerpoint/2010/main" val="23304236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151692" y="1489442"/>
            <a:ext cx="11770014"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pic>
        <p:nvPicPr>
          <p:cNvPr id="3" name="Picture 2">
            <a:extLst>
              <a:ext uri="{FF2B5EF4-FFF2-40B4-BE49-F238E27FC236}">
                <a16:creationId xmlns:a16="http://schemas.microsoft.com/office/drawing/2014/main" id="{D78FB5BF-8901-4BEF-AA6E-379E8E5D34EC}"/>
              </a:ext>
            </a:extLst>
          </p:cNvPr>
          <p:cNvPicPr>
            <a:picLocks noChangeAspect="1"/>
          </p:cNvPicPr>
          <p:nvPr/>
        </p:nvPicPr>
        <p:blipFill>
          <a:blip r:embed="rId3"/>
          <a:stretch>
            <a:fillRect/>
          </a:stretch>
        </p:blipFill>
        <p:spPr>
          <a:xfrm>
            <a:off x="151692" y="2220546"/>
            <a:ext cx="5696243" cy="1587582"/>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B23B815E-0812-4874-94F6-F1ABECD381B0}"/>
              </a:ext>
            </a:extLst>
          </p:cNvPr>
          <p:cNvSpPr/>
          <p:nvPr/>
        </p:nvSpPr>
        <p:spPr>
          <a:xfrm>
            <a:off x="3752385" y="3373230"/>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
        <p:nvSpPr>
          <p:cNvPr id="14" name="Arrow: Left 13">
            <a:extLst>
              <a:ext uri="{FF2B5EF4-FFF2-40B4-BE49-F238E27FC236}">
                <a16:creationId xmlns:a16="http://schemas.microsoft.com/office/drawing/2014/main" id="{24C57BAF-7CEB-46D3-BF40-EFD799BACD2B}"/>
              </a:ext>
            </a:extLst>
          </p:cNvPr>
          <p:cNvSpPr/>
          <p:nvPr/>
        </p:nvSpPr>
        <p:spPr>
          <a:xfrm>
            <a:off x="2656912" y="2746589"/>
            <a:ext cx="1095473" cy="434898"/>
          </a:xfrm>
          <a:prstGeom prst="leftArrow">
            <a:avLst/>
          </a:pr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UPDATED</a:t>
            </a:r>
          </a:p>
        </p:txBody>
      </p:sp>
      <p:sp>
        <p:nvSpPr>
          <p:cNvPr id="15" name="Rectangle 14">
            <a:extLst>
              <a:ext uri="{FF2B5EF4-FFF2-40B4-BE49-F238E27FC236}">
                <a16:creationId xmlns:a16="http://schemas.microsoft.com/office/drawing/2014/main" id="{3CDDB181-C420-426D-8247-3D698557CF10}"/>
              </a:ext>
            </a:extLst>
          </p:cNvPr>
          <p:cNvSpPr/>
          <p:nvPr/>
        </p:nvSpPr>
        <p:spPr>
          <a:xfrm>
            <a:off x="5859937" y="1176095"/>
            <a:ext cx="6180371" cy="236988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FF00"/>
                </a:highlight>
                <a:latin typeface="Baskerville Old Face" panose="02020602080505020303" pitchFamily="18" charset="0"/>
              </a:rPr>
              <a:t>Updated: </a:t>
            </a:r>
          </a:p>
          <a:p>
            <a:pPr marL="342900" indent="-342900">
              <a:buFont typeface="Arial" panose="020B0604020202020204" pitchFamily="34" charset="0"/>
              <a:buChar char="•"/>
            </a:pPr>
            <a:r>
              <a:rPr lang="en-US" sz="2400" b="1" dirty="0">
                <a:ln/>
                <a:latin typeface="Baskerville Old Face" panose="02020602080505020303" pitchFamily="18" charset="0"/>
              </a:rPr>
              <a:t>Agencies shall NOT follow instructions provided within Addendum D of the 1</a:t>
            </a:r>
            <a:r>
              <a:rPr lang="en-US" sz="2400" b="1" baseline="30000" dirty="0">
                <a:ln/>
                <a:latin typeface="Baskerville Old Face" panose="02020602080505020303" pitchFamily="18" charset="0"/>
              </a:rPr>
              <a:t>st</a:t>
            </a:r>
            <a:r>
              <a:rPr lang="en-US" sz="2400" b="1" dirty="0">
                <a:ln/>
                <a:latin typeface="Baskerville Old Face" panose="02020602080505020303" pitchFamily="18" charset="0"/>
              </a:rPr>
              <a:t> Edition Standards Manual but shall refer to the Mastering KLEAP File Construction provided on the KLEAP Website.</a:t>
            </a:r>
          </a:p>
        </p:txBody>
      </p:sp>
      <p:pic>
        <p:nvPicPr>
          <p:cNvPr id="6" name="Picture 5">
            <a:extLst>
              <a:ext uri="{FF2B5EF4-FFF2-40B4-BE49-F238E27FC236}">
                <a16:creationId xmlns:a16="http://schemas.microsoft.com/office/drawing/2014/main" id="{49E9C853-D849-4B4F-B439-5C1C0FABEAF7}"/>
              </a:ext>
            </a:extLst>
          </p:cNvPr>
          <p:cNvPicPr>
            <a:picLocks noChangeAspect="1"/>
          </p:cNvPicPr>
          <p:nvPr/>
        </p:nvPicPr>
        <p:blipFill>
          <a:blip r:embed="rId6"/>
          <a:stretch>
            <a:fillRect/>
          </a:stretch>
        </p:blipFill>
        <p:spPr>
          <a:xfrm>
            <a:off x="6096000" y="3590679"/>
            <a:ext cx="5835950" cy="2749691"/>
          </a:xfrm>
          <a:prstGeom prst="rect">
            <a:avLst/>
          </a:prstGeom>
          <a:ln>
            <a:noFill/>
          </a:ln>
          <a:effectLst>
            <a:outerShdw blurRad="292100" dist="139700" dir="2700000" algn="tl" rotWithShape="0">
              <a:srgbClr val="333333">
                <a:alpha val="65000"/>
              </a:srgbClr>
            </a:outerShdw>
          </a:effectLst>
        </p:spPr>
      </p:pic>
      <p:sp>
        <p:nvSpPr>
          <p:cNvPr id="16" name="Arrow: Right 15">
            <a:extLst>
              <a:ext uri="{FF2B5EF4-FFF2-40B4-BE49-F238E27FC236}">
                <a16:creationId xmlns:a16="http://schemas.microsoft.com/office/drawing/2014/main" id="{D8300B70-1CC2-4A23-95DC-9C95478CB26E}"/>
              </a:ext>
            </a:extLst>
          </p:cNvPr>
          <p:cNvSpPr/>
          <p:nvPr/>
        </p:nvSpPr>
        <p:spPr>
          <a:xfrm>
            <a:off x="5230455" y="5464456"/>
            <a:ext cx="1095473" cy="434898"/>
          </a:xfrm>
          <a:prstGeom prst="rightArrow">
            <a:avLst/>
          </a:pr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UPDATED</a:t>
            </a:r>
          </a:p>
        </p:txBody>
      </p:sp>
    </p:spTree>
    <p:extLst>
      <p:ext uri="{BB962C8B-B14F-4D97-AF65-F5344CB8AC3E}">
        <p14:creationId xmlns:p14="http://schemas.microsoft.com/office/powerpoint/2010/main" val="4912242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151692" y="1489442"/>
            <a:ext cx="11770014"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pic>
        <p:nvPicPr>
          <p:cNvPr id="3" name="Picture 2">
            <a:extLst>
              <a:ext uri="{FF2B5EF4-FFF2-40B4-BE49-F238E27FC236}">
                <a16:creationId xmlns:a16="http://schemas.microsoft.com/office/drawing/2014/main" id="{D78FB5BF-8901-4BEF-AA6E-379E8E5D34EC}"/>
              </a:ext>
            </a:extLst>
          </p:cNvPr>
          <p:cNvPicPr>
            <a:picLocks noChangeAspect="1"/>
          </p:cNvPicPr>
          <p:nvPr/>
        </p:nvPicPr>
        <p:blipFill>
          <a:blip r:embed="rId3"/>
          <a:stretch>
            <a:fillRect/>
          </a:stretch>
        </p:blipFill>
        <p:spPr>
          <a:xfrm>
            <a:off x="151692" y="2220546"/>
            <a:ext cx="5696243" cy="1587582"/>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B23B815E-0812-4874-94F6-F1ABECD381B0}"/>
              </a:ext>
            </a:extLst>
          </p:cNvPr>
          <p:cNvSpPr/>
          <p:nvPr/>
        </p:nvSpPr>
        <p:spPr>
          <a:xfrm>
            <a:off x="3752385" y="3373230"/>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
        <p:nvSpPr>
          <p:cNvPr id="14" name="Arrow: Left 13">
            <a:extLst>
              <a:ext uri="{FF2B5EF4-FFF2-40B4-BE49-F238E27FC236}">
                <a16:creationId xmlns:a16="http://schemas.microsoft.com/office/drawing/2014/main" id="{24C57BAF-7CEB-46D3-BF40-EFD799BACD2B}"/>
              </a:ext>
            </a:extLst>
          </p:cNvPr>
          <p:cNvSpPr/>
          <p:nvPr/>
        </p:nvSpPr>
        <p:spPr>
          <a:xfrm>
            <a:off x="2656912" y="2746589"/>
            <a:ext cx="1095473" cy="434898"/>
          </a:xfrm>
          <a:prstGeom prst="leftArrow">
            <a:avLst/>
          </a:pr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UPDATED</a:t>
            </a:r>
          </a:p>
        </p:txBody>
      </p:sp>
      <p:sp>
        <p:nvSpPr>
          <p:cNvPr id="15" name="Rectangle 14">
            <a:extLst>
              <a:ext uri="{FF2B5EF4-FFF2-40B4-BE49-F238E27FC236}">
                <a16:creationId xmlns:a16="http://schemas.microsoft.com/office/drawing/2014/main" id="{3CDDB181-C420-426D-8247-3D698557CF10}"/>
              </a:ext>
            </a:extLst>
          </p:cNvPr>
          <p:cNvSpPr/>
          <p:nvPr/>
        </p:nvSpPr>
        <p:spPr>
          <a:xfrm>
            <a:off x="5859937" y="1176095"/>
            <a:ext cx="6180371" cy="236988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FF00"/>
                </a:highlight>
                <a:latin typeface="Baskerville Old Face" panose="02020602080505020303" pitchFamily="18" charset="0"/>
              </a:rPr>
              <a:t>Updated: </a:t>
            </a:r>
          </a:p>
          <a:p>
            <a:pPr marL="342900" indent="-342900">
              <a:buFont typeface="Arial" panose="020B0604020202020204" pitchFamily="34" charset="0"/>
              <a:buChar char="•"/>
            </a:pPr>
            <a:r>
              <a:rPr lang="en-US" sz="2400" b="1" dirty="0">
                <a:ln/>
                <a:latin typeface="Baskerville Old Face" panose="02020602080505020303" pitchFamily="18" charset="0"/>
              </a:rPr>
              <a:t>Agencies shall NOT follow instructions provided within Addendum D of the 1</a:t>
            </a:r>
            <a:r>
              <a:rPr lang="en-US" sz="2400" b="1" baseline="30000" dirty="0">
                <a:ln/>
                <a:latin typeface="Baskerville Old Face" panose="02020602080505020303" pitchFamily="18" charset="0"/>
              </a:rPr>
              <a:t>st</a:t>
            </a:r>
            <a:r>
              <a:rPr lang="en-US" sz="2400" b="1" dirty="0">
                <a:ln/>
                <a:latin typeface="Baskerville Old Face" panose="02020602080505020303" pitchFamily="18" charset="0"/>
              </a:rPr>
              <a:t> Edition Standards Manual but shall refer to the Mastering KLEAP File Construction provided on the KLEAP Website.</a:t>
            </a:r>
          </a:p>
        </p:txBody>
      </p:sp>
      <p:pic>
        <p:nvPicPr>
          <p:cNvPr id="6" name="Picture 5">
            <a:extLst>
              <a:ext uri="{FF2B5EF4-FFF2-40B4-BE49-F238E27FC236}">
                <a16:creationId xmlns:a16="http://schemas.microsoft.com/office/drawing/2014/main" id="{49E9C853-D849-4B4F-B439-5C1C0FABEAF7}"/>
              </a:ext>
            </a:extLst>
          </p:cNvPr>
          <p:cNvPicPr>
            <a:picLocks noChangeAspect="1"/>
          </p:cNvPicPr>
          <p:nvPr/>
        </p:nvPicPr>
        <p:blipFill>
          <a:blip r:embed="rId6"/>
          <a:stretch>
            <a:fillRect/>
          </a:stretch>
        </p:blipFill>
        <p:spPr>
          <a:xfrm>
            <a:off x="6096000" y="3590679"/>
            <a:ext cx="5835950" cy="2749691"/>
          </a:xfrm>
          <a:prstGeom prst="rect">
            <a:avLst/>
          </a:prstGeom>
          <a:ln>
            <a:noFill/>
          </a:ln>
          <a:effectLst>
            <a:outerShdw blurRad="292100" dist="139700" dir="2700000" algn="tl" rotWithShape="0">
              <a:srgbClr val="333333">
                <a:alpha val="65000"/>
              </a:srgbClr>
            </a:outerShdw>
          </a:effectLst>
        </p:spPr>
      </p:pic>
      <p:sp>
        <p:nvSpPr>
          <p:cNvPr id="16" name="Arrow: Right 15">
            <a:extLst>
              <a:ext uri="{FF2B5EF4-FFF2-40B4-BE49-F238E27FC236}">
                <a16:creationId xmlns:a16="http://schemas.microsoft.com/office/drawing/2014/main" id="{D8300B70-1CC2-4A23-95DC-9C95478CB26E}"/>
              </a:ext>
            </a:extLst>
          </p:cNvPr>
          <p:cNvSpPr/>
          <p:nvPr/>
        </p:nvSpPr>
        <p:spPr>
          <a:xfrm>
            <a:off x="5230455" y="5464456"/>
            <a:ext cx="1095473" cy="434898"/>
          </a:xfrm>
          <a:prstGeom prst="rightArrow">
            <a:avLst/>
          </a:pr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UPDATED</a:t>
            </a:r>
          </a:p>
        </p:txBody>
      </p:sp>
    </p:spTree>
    <p:extLst>
      <p:ext uri="{BB962C8B-B14F-4D97-AF65-F5344CB8AC3E}">
        <p14:creationId xmlns:p14="http://schemas.microsoft.com/office/powerpoint/2010/main" val="780725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151692" y="1489442"/>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pic>
        <p:nvPicPr>
          <p:cNvPr id="6" name="Picture 5">
            <a:extLst>
              <a:ext uri="{FF2B5EF4-FFF2-40B4-BE49-F238E27FC236}">
                <a16:creationId xmlns:a16="http://schemas.microsoft.com/office/drawing/2014/main" id="{6353B928-0AA3-46F8-B896-3C3AD4CFC601}"/>
              </a:ext>
            </a:extLst>
          </p:cNvPr>
          <p:cNvPicPr>
            <a:picLocks noChangeAspect="1"/>
          </p:cNvPicPr>
          <p:nvPr/>
        </p:nvPicPr>
        <p:blipFill>
          <a:blip r:embed="rId3"/>
          <a:stretch>
            <a:fillRect/>
          </a:stretch>
        </p:blipFill>
        <p:spPr>
          <a:xfrm>
            <a:off x="173569" y="1947166"/>
            <a:ext cx="5664491" cy="4457929"/>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CDD920CF-9B06-4E65-A5E2-91FB62D4D4AD}"/>
              </a:ext>
            </a:extLst>
          </p:cNvPr>
          <p:cNvSpPr/>
          <p:nvPr/>
        </p:nvSpPr>
        <p:spPr>
          <a:xfrm>
            <a:off x="5983764" y="1271901"/>
            <a:ext cx="5664491" cy="34778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0000"/>
                </a:highlight>
                <a:latin typeface="Baskerville Old Face" panose="02020602080505020303" pitchFamily="18" charset="0"/>
              </a:rPr>
              <a:t>NEW for Reaccreditation:</a:t>
            </a:r>
          </a:p>
          <a:p>
            <a:pPr marL="457200" indent="-457200">
              <a:buFont typeface="Arial" panose="020B0604020202020204" pitchFamily="34" charset="0"/>
              <a:buChar char="•"/>
            </a:pPr>
            <a:r>
              <a:rPr lang="en-US" sz="2400" b="1" dirty="0">
                <a:ln/>
                <a:latin typeface="Baskerville Old Face" panose="02020602080505020303" pitchFamily="18" charset="0"/>
              </a:rPr>
              <a:t>An Annual Report of Compliance for KLEAP accredited agencies is no longer required, instead agencies will undergo an annual remote file review by the Program Director, or designee.</a:t>
            </a:r>
          </a:p>
          <a:p>
            <a:pPr marL="457200" indent="-457200">
              <a:buFont typeface="Arial" panose="020B0604020202020204" pitchFamily="34" charset="0"/>
              <a:buChar char="•"/>
            </a:pPr>
            <a:r>
              <a:rPr lang="en-US" sz="2400" b="1" dirty="0">
                <a:ln/>
                <a:latin typeface="Baskerville Old Face" panose="02020602080505020303" pitchFamily="18" charset="0"/>
              </a:rPr>
              <a:t>Dual Accredited agencies will still be required to submit a copy of their CALEA Annual Report.</a:t>
            </a:r>
          </a:p>
        </p:txBody>
      </p:sp>
    </p:spTree>
    <p:extLst>
      <p:ext uri="{BB962C8B-B14F-4D97-AF65-F5344CB8AC3E}">
        <p14:creationId xmlns:p14="http://schemas.microsoft.com/office/powerpoint/2010/main" val="18202726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68930" y="1203717"/>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sp>
        <p:nvSpPr>
          <p:cNvPr id="12" name="Rectangle 11">
            <a:extLst>
              <a:ext uri="{FF2B5EF4-FFF2-40B4-BE49-F238E27FC236}">
                <a16:creationId xmlns:a16="http://schemas.microsoft.com/office/drawing/2014/main" id="{CDD920CF-9B06-4E65-A5E2-91FB62D4D4AD}"/>
              </a:ext>
            </a:extLst>
          </p:cNvPr>
          <p:cNvSpPr/>
          <p:nvPr/>
        </p:nvSpPr>
        <p:spPr>
          <a:xfrm>
            <a:off x="5859937" y="1176095"/>
            <a:ext cx="6180371" cy="310854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0000"/>
                </a:highlight>
                <a:latin typeface="Baskerville Old Face" panose="02020602080505020303" pitchFamily="18" charset="0"/>
              </a:rPr>
              <a:t>New:</a:t>
            </a:r>
            <a:r>
              <a:rPr lang="en-US" sz="2800" b="1" dirty="0">
                <a:ln/>
                <a:latin typeface="Baskerville Old Face" panose="02020602080505020303" pitchFamily="18" charset="0"/>
              </a:rPr>
              <a:t> </a:t>
            </a:r>
          </a:p>
          <a:p>
            <a:pPr marL="342900" indent="-342900">
              <a:buFont typeface="Arial" panose="020B0604020202020204" pitchFamily="34" charset="0"/>
              <a:buChar char="•"/>
            </a:pPr>
            <a:r>
              <a:rPr lang="en-US" sz="2400" b="1" dirty="0">
                <a:ln/>
                <a:latin typeface="Baskerville Old Face" panose="02020602080505020303" pitchFamily="18" charset="0"/>
              </a:rPr>
              <a:t>Provides a detailed overview of the changes made to standards from</a:t>
            </a:r>
            <a:br>
              <a:rPr lang="en-US" sz="2400" b="1" dirty="0">
                <a:ln/>
                <a:latin typeface="Baskerville Old Face" panose="02020602080505020303" pitchFamily="18" charset="0"/>
              </a:rPr>
            </a:br>
            <a:r>
              <a:rPr lang="en-US" sz="2400" b="1" dirty="0">
                <a:ln/>
                <a:latin typeface="Baskerville Old Face" panose="02020602080505020303" pitchFamily="18" charset="0"/>
              </a:rPr>
              <a:t>1</a:t>
            </a:r>
            <a:r>
              <a:rPr lang="en-US" sz="2400" b="1" baseline="30000" dirty="0">
                <a:ln/>
                <a:latin typeface="Baskerville Old Face" panose="02020602080505020303" pitchFamily="18" charset="0"/>
              </a:rPr>
              <a:t>st</a:t>
            </a:r>
            <a:r>
              <a:rPr lang="en-US" sz="2400" b="1" dirty="0">
                <a:ln/>
                <a:latin typeface="Baskerville Old Face" panose="02020602080505020303" pitchFamily="18" charset="0"/>
              </a:rPr>
              <a:t> Edition to the 2</a:t>
            </a:r>
            <a:r>
              <a:rPr lang="en-US" sz="2400" b="1" baseline="30000" dirty="0">
                <a:ln/>
                <a:latin typeface="Baskerville Old Face" panose="02020602080505020303" pitchFamily="18" charset="0"/>
              </a:rPr>
              <a:t>nd</a:t>
            </a:r>
            <a:r>
              <a:rPr lang="en-US" sz="2400" b="1" dirty="0">
                <a:ln/>
                <a:latin typeface="Baskerville Old Face" panose="02020602080505020303" pitchFamily="18" charset="0"/>
              </a:rPr>
              <a:t> Edition.</a:t>
            </a:r>
          </a:p>
          <a:p>
            <a:pPr marL="342900" indent="-342900">
              <a:buFont typeface="Arial" panose="020B0604020202020204" pitchFamily="34" charset="0"/>
              <a:buChar char="•"/>
            </a:pPr>
            <a:r>
              <a:rPr lang="en-US" sz="2400" b="1" dirty="0">
                <a:ln/>
                <a:latin typeface="Baskerville Old Face" panose="02020602080505020303" pitchFamily="18" charset="0"/>
              </a:rPr>
              <a:t>Agencies currently undergoing Initial Accreditation in the 1</a:t>
            </a:r>
            <a:r>
              <a:rPr lang="en-US" sz="2400" b="1" baseline="30000" dirty="0">
                <a:ln/>
                <a:latin typeface="Baskerville Old Face" panose="02020602080505020303" pitchFamily="18" charset="0"/>
              </a:rPr>
              <a:t>st</a:t>
            </a:r>
            <a:r>
              <a:rPr lang="en-US" sz="2400" b="1" dirty="0">
                <a:ln/>
                <a:latin typeface="Baskerville Old Face" panose="02020602080505020303" pitchFamily="18" charset="0"/>
              </a:rPr>
              <a:t> Edition will NOT need to convert to the 2</a:t>
            </a:r>
            <a:r>
              <a:rPr lang="en-US" sz="2400" b="1" baseline="30000" dirty="0">
                <a:ln/>
                <a:latin typeface="Baskerville Old Face" panose="02020602080505020303" pitchFamily="18" charset="0"/>
              </a:rPr>
              <a:t>nd</a:t>
            </a:r>
            <a:r>
              <a:rPr lang="en-US" sz="2400" b="1" dirty="0">
                <a:ln/>
                <a:latin typeface="Baskerville Old Face" panose="02020602080505020303" pitchFamily="18" charset="0"/>
              </a:rPr>
              <a:t> Edition until they start their 1</a:t>
            </a:r>
            <a:r>
              <a:rPr lang="en-US" sz="2400" b="1" baseline="30000" dirty="0">
                <a:ln/>
                <a:latin typeface="Baskerville Old Face" panose="02020602080505020303" pitchFamily="18" charset="0"/>
              </a:rPr>
              <a:t>st</a:t>
            </a:r>
            <a:r>
              <a:rPr lang="en-US" sz="2400" b="1" dirty="0">
                <a:ln/>
                <a:latin typeface="Baskerville Old Face" panose="02020602080505020303" pitchFamily="18" charset="0"/>
              </a:rPr>
              <a:t> Reaccreditation.</a:t>
            </a:r>
          </a:p>
        </p:txBody>
      </p:sp>
      <p:pic>
        <p:nvPicPr>
          <p:cNvPr id="3" name="Picture 2">
            <a:extLst>
              <a:ext uri="{FF2B5EF4-FFF2-40B4-BE49-F238E27FC236}">
                <a16:creationId xmlns:a16="http://schemas.microsoft.com/office/drawing/2014/main" id="{EE987028-32C8-482F-8D96-89B21FD95305}"/>
              </a:ext>
            </a:extLst>
          </p:cNvPr>
          <p:cNvPicPr>
            <a:picLocks noChangeAspect="1"/>
          </p:cNvPicPr>
          <p:nvPr/>
        </p:nvPicPr>
        <p:blipFill>
          <a:blip r:embed="rId3"/>
          <a:stretch>
            <a:fillRect/>
          </a:stretch>
        </p:blipFill>
        <p:spPr>
          <a:xfrm>
            <a:off x="68930" y="1637762"/>
            <a:ext cx="5664491" cy="5131064"/>
          </a:xfrm>
          <a:prstGeom prst="rect">
            <a:avLst/>
          </a:prstGeom>
          <a:ln>
            <a:noFill/>
          </a:ln>
          <a:effectLst>
            <a:outerShdw blurRad="292100" dist="139700" dir="2700000" algn="tl" rotWithShape="0">
              <a:srgbClr val="333333">
                <a:alpha val="65000"/>
              </a:srgbClr>
            </a:outerShdw>
          </a:effectLst>
        </p:spPr>
      </p:pic>
      <p:sp>
        <p:nvSpPr>
          <p:cNvPr id="14" name="Arrow: Left 13">
            <a:extLst>
              <a:ext uri="{FF2B5EF4-FFF2-40B4-BE49-F238E27FC236}">
                <a16:creationId xmlns:a16="http://schemas.microsoft.com/office/drawing/2014/main" id="{4F8154CA-0295-4084-9A88-59960F3AD357}"/>
              </a:ext>
            </a:extLst>
          </p:cNvPr>
          <p:cNvSpPr/>
          <p:nvPr/>
        </p:nvSpPr>
        <p:spPr>
          <a:xfrm>
            <a:off x="3044282" y="2446494"/>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Tree>
    <p:extLst>
      <p:ext uri="{BB962C8B-B14F-4D97-AF65-F5344CB8AC3E}">
        <p14:creationId xmlns:p14="http://schemas.microsoft.com/office/powerpoint/2010/main" val="2950899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68930" y="1203717"/>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sp>
        <p:nvSpPr>
          <p:cNvPr id="12" name="Rectangle 11">
            <a:extLst>
              <a:ext uri="{FF2B5EF4-FFF2-40B4-BE49-F238E27FC236}">
                <a16:creationId xmlns:a16="http://schemas.microsoft.com/office/drawing/2014/main" id="{CDD920CF-9B06-4E65-A5E2-91FB62D4D4AD}"/>
              </a:ext>
            </a:extLst>
          </p:cNvPr>
          <p:cNvSpPr/>
          <p:nvPr/>
        </p:nvSpPr>
        <p:spPr>
          <a:xfrm>
            <a:off x="5983765" y="1271901"/>
            <a:ext cx="5016758" cy="126188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0000"/>
                </a:highlight>
                <a:latin typeface="Baskerville Old Face" panose="02020602080505020303" pitchFamily="18" charset="0"/>
              </a:rPr>
              <a:t>New: </a:t>
            </a:r>
          </a:p>
          <a:p>
            <a:pPr marL="342900" indent="-342900">
              <a:buFont typeface="Arial" panose="020B0604020202020204" pitchFamily="34" charset="0"/>
              <a:buChar char="•"/>
            </a:pPr>
            <a:r>
              <a:rPr lang="en-US" sz="2400" b="1" dirty="0">
                <a:ln/>
                <a:latin typeface="Baskerville Old Face" panose="02020602080505020303" pitchFamily="18" charset="0"/>
              </a:rPr>
              <a:t>File Folders for 2</a:t>
            </a:r>
            <a:r>
              <a:rPr lang="en-US" sz="2400" b="1" baseline="30000" dirty="0">
                <a:ln/>
                <a:latin typeface="Baskerville Old Face" panose="02020602080505020303" pitchFamily="18" charset="0"/>
              </a:rPr>
              <a:t>nd</a:t>
            </a:r>
            <a:r>
              <a:rPr lang="en-US" sz="2400" b="1" dirty="0">
                <a:ln/>
                <a:latin typeface="Baskerville Old Face" panose="02020602080505020303" pitchFamily="18" charset="0"/>
              </a:rPr>
              <a:t> Edition have been added to the website.</a:t>
            </a:r>
          </a:p>
        </p:txBody>
      </p:sp>
      <p:pic>
        <p:nvPicPr>
          <p:cNvPr id="3" name="Picture 2">
            <a:extLst>
              <a:ext uri="{FF2B5EF4-FFF2-40B4-BE49-F238E27FC236}">
                <a16:creationId xmlns:a16="http://schemas.microsoft.com/office/drawing/2014/main" id="{EE987028-32C8-482F-8D96-89B21FD95305}"/>
              </a:ext>
            </a:extLst>
          </p:cNvPr>
          <p:cNvPicPr>
            <a:picLocks noChangeAspect="1"/>
          </p:cNvPicPr>
          <p:nvPr/>
        </p:nvPicPr>
        <p:blipFill>
          <a:blip r:embed="rId3"/>
          <a:stretch>
            <a:fillRect/>
          </a:stretch>
        </p:blipFill>
        <p:spPr>
          <a:xfrm>
            <a:off x="68930" y="1637762"/>
            <a:ext cx="5664491" cy="5131064"/>
          </a:xfrm>
          <a:prstGeom prst="rect">
            <a:avLst/>
          </a:prstGeom>
          <a:ln>
            <a:noFill/>
          </a:ln>
          <a:effectLst>
            <a:outerShdw blurRad="292100" dist="139700" dir="2700000" algn="tl" rotWithShape="0">
              <a:srgbClr val="333333">
                <a:alpha val="65000"/>
              </a:srgbClr>
            </a:outerShdw>
          </a:effectLst>
        </p:spPr>
      </p:pic>
      <p:sp>
        <p:nvSpPr>
          <p:cNvPr id="17" name="Arrow: Left 16">
            <a:extLst>
              <a:ext uri="{FF2B5EF4-FFF2-40B4-BE49-F238E27FC236}">
                <a16:creationId xmlns:a16="http://schemas.microsoft.com/office/drawing/2014/main" id="{2696D2FD-ECCF-4764-A4EC-5FDD7A362940}"/>
              </a:ext>
            </a:extLst>
          </p:cNvPr>
          <p:cNvSpPr/>
          <p:nvPr/>
        </p:nvSpPr>
        <p:spPr>
          <a:xfrm>
            <a:off x="1719145" y="3029031"/>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Tree>
    <p:extLst>
      <p:ext uri="{BB962C8B-B14F-4D97-AF65-F5344CB8AC3E}">
        <p14:creationId xmlns:p14="http://schemas.microsoft.com/office/powerpoint/2010/main" val="3432714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68930" y="1203717"/>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sp>
        <p:nvSpPr>
          <p:cNvPr id="12" name="Rectangle 11">
            <a:extLst>
              <a:ext uri="{FF2B5EF4-FFF2-40B4-BE49-F238E27FC236}">
                <a16:creationId xmlns:a16="http://schemas.microsoft.com/office/drawing/2014/main" id="{CDD920CF-9B06-4E65-A5E2-91FB62D4D4AD}"/>
              </a:ext>
            </a:extLst>
          </p:cNvPr>
          <p:cNvSpPr/>
          <p:nvPr/>
        </p:nvSpPr>
        <p:spPr>
          <a:xfrm>
            <a:off x="5879126" y="793464"/>
            <a:ext cx="6139305" cy="126188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New: </a:t>
            </a:r>
          </a:p>
          <a:p>
            <a:pPr marL="342900" indent="-342900">
              <a:buFont typeface="Arial" panose="020B0604020202020204" pitchFamily="34" charset="0"/>
              <a:buChar char="•"/>
            </a:pPr>
            <a:r>
              <a:rPr lang="en-US" sz="2400" b="1" dirty="0">
                <a:ln/>
                <a:latin typeface="Baskerville Old Face" panose="02020602080505020303" pitchFamily="18" charset="0"/>
              </a:rPr>
              <a:t>Individual Trackers have been removed and replaced with a NEW robust tracker.</a:t>
            </a:r>
          </a:p>
        </p:txBody>
      </p:sp>
      <p:pic>
        <p:nvPicPr>
          <p:cNvPr id="3" name="Picture 2">
            <a:extLst>
              <a:ext uri="{FF2B5EF4-FFF2-40B4-BE49-F238E27FC236}">
                <a16:creationId xmlns:a16="http://schemas.microsoft.com/office/drawing/2014/main" id="{EE987028-32C8-482F-8D96-89B21FD95305}"/>
              </a:ext>
            </a:extLst>
          </p:cNvPr>
          <p:cNvPicPr>
            <a:picLocks noChangeAspect="1"/>
          </p:cNvPicPr>
          <p:nvPr/>
        </p:nvPicPr>
        <p:blipFill>
          <a:blip r:embed="rId3"/>
          <a:stretch>
            <a:fillRect/>
          </a:stretch>
        </p:blipFill>
        <p:spPr>
          <a:xfrm>
            <a:off x="68930" y="1637762"/>
            <a:ext cx="5664491" cy="513106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CB9FAAE-1C70-4FE1-AE25-5A773F2C8C4D}"/>
              </a:ext>
            </a:extLst>
          </p:cNvPr>
          <p:cNvPicPr>
            <a:picLocks noChangeAspect="1"/>
          </p:cNvPicPr>
          <p:nvPr/>
        </p:nvPicPr>
        <p:blipFill rotWithShape="1">
          <a:blip r:embed="rId4"/>
          <a:srcRect t="5008"/>
          <a:stretch/>
        </p:blipFill>
        <p:spPr>
          <a:xfrm>
            <a:off x="6957175" y="2127139"/>
            <a:ext cx="4239500" cy="1672045"/>
          </a:xfrm>
          <a:prstGeom prst="rect">
            <a:avLst/>
          </a:prstGeom>
          <a:ln>
            <a:noFill/>
          </a:ln>
          <a:effectLst>
            <a:outerShdw blurRad="292100" dist="139700" dir="2700000" algn="tl" rotWithShape="0">
              <a:srgbClr val="333333">
                <a:alpha val="65000"/>
              </a:srgbClr>
            </a:outerShdw>
          </a:effectLst>
        </p:spPr>
      </p:pic>
      <p:sp>
        <p:nvSpPr>
          <p:cNvPr id="18" name="Arrow: Left-Right 17">
            <a:extLst>
              <a:ext uri="{FF2B5EF4-FFF2-40B4-BE49-F238E27FC236}">
                <a16:creationId xmlns:a16="http://schemas.microsoft.com/office/drawing/2014/main" id="{42FD5401-FB32-499F-9EC1-CE1A633D7DEE}"/>
              </a:ext>
            </a:extLst>
          </p:cNvPr>
          <p:cNvSpPr/>
          <p:nvPr/>
        </p:nvSpPr>
        <p:spPr>
          <a:xfrm rot="21252949">
            <a:off x="3137239" y="3110059"/>
            <a:ext cx="3833991" cy="434898"/>
          </a:xfrm>
          <a:prstGeom prst="leftRightArrow">
            <a:avLst/>
          </a:pr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
        <p:nvSpPr>
          <p:cNvPr id="21" name="Rectangle 20">
            <a:extLst>
              <a:ext uri="{FF2B5EF4-FFF2-40B4-BE49-F238E27FC236}">
                <a16:creationId xmlns:a16="http://schemas.microsoft.com/office/drawing/2014/main" id="{F5800302-6772-4408-95F3-934CFF98BC15}"/>
              </a:ext>
            </a:extLst>
          </p:cNvPr>
          <p:cNvSpPr/>
          <p:nvPr/>
        </p:nvSpPr>
        <p:spPr>
          <a:xfrm>
            <a:off x="5893058" y="3936166"/>
            <a:ext cx="6139305" cy="954107"/>
          </a:xfrm>
          <a:prstGeom prst="rect">
            <a:avLst/>
          </a:prstGeom>
          <a:noFill/>
        </p:spPr>
        <p:txBody>
          <a:bodyPr wrap="square" lIns="91440" tIns="45720" rIns="91440" bIns="45720">
            <a:spAutoFit/>
          </a:bodyPr>
          <a:lstStyle/>
          <a:p>
            <a:r>
              <a:rPr lang="en-US" sz="2800" dirty="0">
                <a:ln w="22225">
                  <a:noFill/>
                  <a:prstDash val="solid"/>
                </a:ln>
                <a:blipFill>
                  <a:blip r:embed="rId6"/>
                  <a:stretch>
                    <a:fillRect/>
                  </a:stretch>
                </a:blipFill>
                <a:latin typeface="Brush Script MT" panose="03060802040406070304" pitchFamily="66" charset="0"/>
              </a:rPr>
              <a:t>Thank You Ashley Behney, Accreditation Manager Marshall County Sheriff’s Office</a:t>
            </a:r>
            <a:endParaRPr lang="en-US" sz="2400" dirty="0">
              <a:ln w="22225">
                <a:noFill/>
                <a:prstDash val="solid"/>
              </a:ln>
              <a:blipFill>
                <a:blip r:embed="rId6"/>
                <a:stretch>
                  <a:fillRect/>
                </a:stretch>
              </a:blipFill>
              <a:latin typeface="Brush Script MT" panose="03060802040406070304" pitchFamily="66" charset="0"/>
            </a:endParaRPr>
          </a:p>
        </p:txBody>
      </p:sp>
    </p:spTree>
    <p:extLst>
      <p:ext uri="{BB962C8B-B14F-4D97-AF65-F5344CB8AC3E}">
        <p14:creationId xmlns:p14="http://schemas.microsoft.com/office/powerpoint/2010/main" val="845089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KLEAP Program Changes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68930" y="1203717"/>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Website Updates: </a:t>
            </a:r>
          </a:p>
        </p:txBody>
      </p:sp>
      <p:sp>
        <p:nvSpPr>
          <p:cNvPr id="12" name="Rectangle 11">
            <a:extLst>
              <a:ext uri="{FF2B5EF4-FFF2-40B4-BE49-F238E27FC236}">
                <a16:creationId xmlns:a16="http://schemas.microsoft.com/office/drawing/2014/main" id="{CDD920CF-9B06-4E65-A5E2-91FB62D4D4AD}"/>
              </a:ext>
            </a:extLst>
          </p:cNvPr>
          <p:cNvSpPr/>
          <p:nvPr/>
        </p:nvSpPr>
        <p:spPr>
          <a:xfrm>
            <a:off x="5983764" y="1271901"/>
            <a:ext cx="6056543" cy="273921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highlight>
                  <a:srgbClr val="FF0000"/>
                </a:highlight>
                <a:latin typeface="Baskerville Old Face" panose="02020602080505020303" pitchFamily="18" charset="0"/>
              </a:rPr>
              <a:t>New:</a:t>
            </a:r>
            <a:r>
              <a:rPr lang="en-US" sz="2800" b="1" dirty="0">
                <a:ln/>
                <a:latin typeface="Baskerville Old Face" panose="02020602080505020303" pitchFamily="18" charset="0"/>
              </a:rPr>
              <a:t> </a:t>
            </a:r>
          </a:p>
          <a:p>
            <a:pPr marL="342900" indent="-342900">
              <a:buFont typeface="Arial" panose="020B0604020202020204" pitchFamily="34" charset="0"/>
              <a:buChar char="•"/>
            </a:pPr>
            <a:r>
              <a:rPr lang="en-US" sz="2400" b="1" dirty="0">
                <a:ln/>
                <a:latin typeface="Baskerville Old Face" panose="02020602080505020303" pitchFamily="18" charset="0"/>
              </a:rPr>
              <a:t>A robust 4-year tracker for Reaccreditation has been established for the 2</a:t>
            </a:r>
            <a:r>
              <a:rPr lang="en-US" sz="2400" b="1" baseline="30000" dirty="0">
                <a:ln/>
                <a:latin typeface="Baskerville Old Face" panose="02020602080505020303" pitchFamily="18" charset="0"/>
              </a:rPr>
              <a:t>nd</a:t>
            </a:r>
            <a:r>
              <a:rPr lang="en-US" sz="2400" b="1" dirty="0">
                <a:ln/>
                <a:latin typeface="Baskerville Old Face" panose="02020602080505020303" pitchFamily="18" charset="0"/>
              </a:rPr>
              <a:t> Edition.</a:t>
            </a:r>
          </a:p>
          <a:p>
            <a:pPr marL="342900" indent="-342900">
              <a:buFont typeface="Arial" panose="020B0604020202020204" pitchFamily="34" charset="0"/>
              <a:buChar char="•"/>
            </a:pPr>
            <a:r>
              <a:rPr lang="en-US" sz="2400" b="1" dirty="0">
                <a:ln/>
                <a:latin typeface="Baskerville Old Face" panose="02020602080505020303" pitchFamily="18" charset="0"/>
              </a:rPr>
              <a:t>User’s Guides have been established for the new KLEAP Accreditation Trackers.</a:t>
            </a:r>
          </a:p>
          <a:p>
            <a:pPr marL="342900" indent="-342900">
              <a:buFont typeface="Arial" panose="020B0604020202020204" pitchFamily="34" charset="0"/>
              <a:buChar char="•"/>
            </a:pPr>
            <a:r>
              <a:rPr lang="en-US" sz="2400" b="1" dirty="0">
                <a:ln/>
                <a:latin typeface="Baskerville Old Face" panose="02020602080505020303" pitchFamily="18" charset="0"/>
              </a:rPr>
              <a:t>Training on the NEW KLEAP Accreditation Tracker is coming soon!</a:t>
            </a:r>
          </a:p>
        </p:txBody>
      </p:sp>
      <p:pic>
        <p:nvPicPr>
          <p:cNvPr id="3" name="Picture 2">
            <a:extLst>
              <a:ext uri="{FF2B5EF4-FFF2-40B4-BE49-F238E27FC236}">
                <a16:creationId xmlns:a16="http://schemas.microsoft.com/office/drawing/2014/main" id="{EE987028-32C8-482F-8D96-89B21FD95305}"/>
              </a:ext>
            </a:extLst>
          </p:cNvPr>
          <p:cNvPicPr>
            <a:picLocks noChangeAspect="1"/>
          </p:cNvPicPr>
          <p:nvPr/>
        </p:nvPicPr>
        <p:blipFill>
          <a:blip r:embed="rId3"/>
          <a:stretch>
            <a:fillRect/>
          </a:stretch>
        </p:blipFill>
        <p:spPr>
          <a:xfrm>
            <a:off x="68930" y="1637762"/>
            <a:ext cx="5664491" cy="5131064"/>
          </a:xfrm>
          <a:prstGeom prst="rect">
            <a:avLst/>
          </a:prstGeom>
          <a:ln>
            <a:noFill/>
          </a:ln>
          <a:effectLst>
            <a:outerShdw blurRad="292100" dist="139700" dir="2700000" algn="tl" rotWithShape="0">
              <a:srgbClr val="333333">
                <a:alpha val="65000"/>
              </a:srgbClr>
            </a:outerShdw>
          </a:effectLst>
        </p:spPr>
      </p:pic>
      <p:sp>
        <p:nvSpPr>
          <p:cNvPr id="19" name="Arrow: Left 18">
            <a:extLst>
              <a:ext uri="{FF2B5EF4-FFF2-40B4-BE49-F238E27FC236}">
                <a16:creationId xmlns:a16="http://schemas.microsoft.com/office/drawing/2014/main" id="{6CFAF091-4518-483D-A107-9E6C2CC0516E}"/>
              </a:ext>
            </a:extLst>
          </p:cNvPr>
          <p:cNvSpPr/>
          <p:nvPr/>
        </p:nvSpPr>
        <p:spPr>
          <a:xfrm>
            <a:off x="3209691" y="3632291"/>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
        <p:nvSpPr>
          <p:cNvPr id="21" name="Arrow: Left 20">
            <a:extLst>
              <a:ext uri="{FF2B5EF4-FFF2-40B4-BE49-F238E27FC236}">
                <a16:creationId xmlns:a16="http://schemas.microsoft.com/office/drawing/2014/main" id="{0F5D2242-BE21-4091-BD0F-73A6A972C883}"/>
              </a:ext>
            </a:extLst>
          </p:cNvPr>
          <p:cNvSpPr/>
          <p:nvPr/>
        </p:nvSpPr>
        <p:spPr>
          <a:xfrm>
            <a:off x="2626586" y="3956041"/>
            <a:ext cx="1097280" cy="434898"/>
          </a:xfrm>
          <a:prstGeom prst="leftArrow">
            <a:avLst/>
          </a:pr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Baskerville Old Face" panose="02020602080505020303" pitchFamily="18" charset="0"/>
              </a:rPr>
              <a:t>NEW</a:t>
            </a:r>
          </a:p>
        </p:txBody>
      </p:sp>
    </p:spTree>
    <p:extLst>
      <p:ext uri="{BB962C8B-B14F-4D97-AF65-F5344CB8AC3E}">
        <p14:creationId xmlns:p14="http://schemas.microsoft.com/office/powerpoint/2010/main" val="14793148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7B722-DB31-41B0-8679-34D6166A24AE}"/>
              </a:ext>
            </a:extLst>
          </p:cNvPr>
          <p:cNvPicPr>
            <a:picLocks noChangeAspect="1"/>
          </p:cNvPicPr>
          <p:nvPr/>
        </p:nvPicPr>
        <p:blipFill rotWithShape="1">
          <a:blip r:embed="rId2"/>
          <a:srcRect t="2298"/>
          <a:stretch/>
        </p:blipFill>
        <p:spPr>
          <a:xfrm>
            <a:off x="173569" y="1802811"/>
            <a:ext cx="9953553" cy="3225791"/>
          </a:xfrm>
          <a:prstGeom prst="rect">
            <a:avLst/>
          </a:prstGeom>
        </p:spPr>
      </p:pic>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3"/>
              </a:buBlip>
            </a:pPr>
            <a:r>
              <a:rPr lang="en-US" sz="2800" b="1" u="sng" dirty="0">
                <a:ln/>
                <a:latin typeface="Baskerville Old Face" panose="02020602080505020303" pitchFamily="18" charset="0"/>
              </a:rPr>
              <a:t>KLEAP Important Dates</a:t>
            </a:r>
            <a:r>
              <a:rPr lang="en-US" sz="2800" b="1" dirty="0">
                <a:ln/>
                <a:latin typeface="Baskerville Old Face" panose="02020602080505020303" pitchFamily="18" charset="0"/>
              </a:rPr>
              <a:t>:</a:t>
            </a:r>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3" name="Rectangle 12">
            <a:extLst>
              <a:ext uri="{FF2B5EF4-FFF2-40B4-BE49-F238E27FC236}">
                <a16:creationId xmlns:a16="http://schemas.microsoft.com/office/drawing/2014/main" id="{D0BB385F-6924-4F63-9525-A0A5EF417EDA}"/>
              </a:ext>
            </a:extLst>
          </p:cNvPr>
          <p:cNvSpPr/>
          <p:nvPr/>
        </p:nvSpPr>
        <p:spPr>
          <a:xfrm>
            <a:off x="68930" y="1203717"/>
            <a:ext cx="56644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latin typeface="Baskerville Old Face" panose="02020602080505020303" pitchFamily="18" charset="0"/>
              </a:rPr>
              <a:t>Program Director - Vacation: </a:t>
            </a:r>
          </a:p>
        </p:txBody>
      </p:sp>
      <p:sp>
        <p:nvSpPr>
          <p:cNvPr id="7" name="Rectangle 6">
            <a:extLst>
              <a:ext uri="{FF2B5EF4-FFF2-40B4-BE49-F238E27FC236}">
                <a16:creationId xmlns:a16="http://schemas.microsoft.com/office/drawing/2014/main" id="{81B4EC8F-1A0C-453E-9195-AF7A192067CD}"/>
              </a:ext>
            </a:extLst>
          </p:cNvPr>
          <p:cNvSpPr/>
          <p:nvPr/>
        </p:nvSpPr>
        <p:spPr>
          <a:xfrm>
            <a:off x="6486041" y="2921431"/>
            <a:ext cx="3463871"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81BEEF-FD47-4C58-B383-62F317AD8C14}"/>
              </a:ext>
            </a:extLst>
          </p:cNvPr>
          <p:cNvSpPr/>
          <p:nvPr/>
        </p:nvSpPr>
        <p:spPr>
          <a:xfrm>
            <a:off x="332942" y="3190607"/>
            <a:ext cx="4239913"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693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8" name="Rectangle 7">
            <a:extLst>
              <a:ext uri="{FF2B5EF4-FFF2-40B4-BE49-F238E27FC236}">
                <a16:creationId xmlns:a16="http://schemas.microsoft.com/office/drawing/2014/main" id="{ABE66572-E8B2-4254-882C-C8EC69FA6D93}"/>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Agenda – Action Items</a:t>
            </a:r>
          </a:p>
        </p:txBody>
      </p:sp>
      <p:sp>
        <p:nvSpPr>
          <p:cNvPr id="9" name="Rectangle 8">
            <a:extLst>
              <a:ext uri="{FF2B5EF4-FFF2-40B4-BE49-F238E27FC236}">
                <a16:creationId xmlns:a16="http://schemas.microsoft.com/office/drawing/2014/main" id="{3377CF73-5E6F-4106-9B58-8286084BA421}"/>
              </a:ext>
            </a:extLst>
          </p:cNvPr>
          <p:cNvSpPr/>
          <p:nvPr/>
        </p:nvSpPr>
        <p:spPr>
          <a:xfrm>
            <a:off x="80753" y="2335631"/>
            <a:ext cx="1195955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latin typeface="Baskerville Old Face" panose="02020602080505020303" pitchFamily="18" charset="0"/>
              </a:rPr>
              <a:t>If your agency Chief Law Enforcement Executive has changed:</a:t>
            </a:r>
          </a:p>
          <a:p>
            <a:pPr marL="1200150" lvl="1" indent="-742950">
              <a:buFont typeface="+mj-lt"/>
              <a:buAutoNum type="arabicPeriod"/>
            </a:pPr>
            <a:r>
              <a:rPr lang="en-US" sz="2800" b="1" dirty="0">
                <a:ln/>
                <a:latin typeface="Baskerville Old Face" panose="02020602080505020303" pitchFamily="18" charset="0"/>
              </a:rPr>
              <a:t>A new Participation Agreement is required.</a:t>
            </a:r>
          </a:p>
          <a:p>
            <a:pPr marL="1200150" lvl="1" indent="-742950">
              <a:buFont typeface="+mj-lt"/>
              <a:buAutoNum type="arabicPeriod"/>
            </a:pPr>
            <a:r>
              <a:rPr lang="en-US" sz="2800" b="1" dirty="0">
                <a:ln/>
                <a:latin typeface="Baskerville Old Face" panose="02020602080505020303" pitchFamily="18" charset="0"/>
              </a:rPr>
              <a:t>A Bridging document may be needed for your agency’s policies and procedures.</a:t>
            </a:r>
            <a:endParaRPr lang="en-US" sz="4000" b="1" i="1" cap="none" spc="0" dirty="0">
              <a:ln/>
              <a:effectLst/>
              <a:latin typeface="Baskerville Old Face" panose="02020602080505020303" pitchFamily="18" charset="0"/>
            </a:endParaRPr>
          </a:p>
        </p:txBody>
      </p:sp>
      <p:pic>
        <p:nvPicPr>
          <p:cNvPr id="2052" name="Picture 4" descr="Image result for Important Note GIF">
            <a:extLst>
              <a:ext uri="{FF2B5EF4-FFF2-40B4-BE49-F238E27FC236}">
                <a16:creationId xmlns:a16="http://schemas.microsoft.com/office/drawing/2014/main" id="{8BC3152B-1818-4337-B471-4A6F50BA085B}"/>
              </a:ext>
            </a:extLst>
          </p:cNvPr>
          <p:cNvPicPr>
            <a:picLocks noChangeAspect="1" noChangeArrowheads="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97864" y="493856"/>
            <a:ext cx="2971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64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FEDA-A7A2-41A1-9A64-B6EC3BA42CF4}"/>
              </a:ext>
            </a:extLst>
          </p:cNvPr>
          <p:cNvPicPr>
            <a:picLocks noChangeAspect="1"/>
          </p:cNvPicPr>
          <p:nvPr/>
        </p:nvPicPr>
        <p:blipFill>
          <a:blip r:embed="rId2"/>
          <a:stretch>
            <a:fillRect/>
          </a:stretch>
        </p:blipFill>
        <p:spPr>
          <a:xfrm>
            <a:off x="6629744" y="655470"/>
            <a:ext cx="5226533" cy="4236341"/>
          </a:xfrm>
          <a:prstGeom prst="rect">
            <a:avLst/>
          </a:prstGeom>
        </p:spPr>
      </p:pic>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8" name="Rectangle 7">
            <a:extLst>
              <a:ext uri="{FF2B5EF4-FFF2-40B4-BE49-F238E27FC236}">
                <a16:creationId xmlns:a16="http://schemas.microsoft.com/office/drawing/2014/main" id="{ABE66572-E8B2-4254-882C-C8EC69FA6D93}"/>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Agenda – Action Items</a:t>
            </a:r>
          </a:p>
        </p:txBody>
      </p:sp>
      <p:pic>
        <p:nvPicPr>
          <p:cNvPr id="2" name="Picture 1">
            <a:extLst>
              <a:ext uri="{FF2B5EF4-FFF2-40B4-BE49-F238E27FC236}">
                <a16:creationId xmlns:a16="http://schemas.microsoft.com/office/drawing/2014/main" id="{7B1172E2-2AC3-447E-A94D-6F208FF22105}"/>
              </a:ext>
            </a:extLst>
          </p:cNvPr>
          <p:cNvPicPr>
            <a:picLocks noChangeAspect="1"/>
          </p:cNvPicPr>
          <p:nvPr/>
        </p:nvPicPr>
        <p:blipFill>
          <a:blip r:embed="rId4"/>
          <a:stretch>
            <a:fillRect/>
          </a:stretch>
        </p:blipFill>
        <p:spPr>
          <a:xfrm>
            <a:off x="251731" y="795587"/>
            <a:ext cx="6292843" cy="3920037"/>
          </a:xfrm>
          <a:prstGeom prst="rect">
            <a:avLst/>
          </a:prstGeom>
        </p:spPr>
      </p:pic>
      <p:sp>
        <p:nvSpPr>
          <p:cNvPr id="3" name="Rectangle 2">
            <a:extLst>
              <a:ext uri="{FF2B5EF4-FFF2-40B4-BE49-F238E27FC236}">
                <a16:creationId xmlns:a16="http://schemas.microsoft.com/office/drawing/2014/main" id="{309E66EA-4E2D-47A8-833F-6C88613FB3F9}"/>
              </a:ext>
            </a:extLst>
          </p:cNvPr>
          <p:cNvSpPr/>
          <p:nvPr/>
        </p:nvSpPr>
        <p:spPr>
          <a:xfrm>
            <a:off x="9310777" y="1689507"/>
            <a:ext cx="2317630"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rgbClr val="0000FF"/>
                </a:solidFill>
                <a:effectLst/>
                <a:latin typeface="Baskerville Old Face" panose="02020602080505020303" pitchFamily="18" charset="0"/>
              </a:rPr>
              <a:t>A Bridging Document is available on the KLEAP Website in the forms section.</a:t>
            </a:r>
          </a:p>
        </p:txBody>
      </p:sp>
      <p:sp>
        <p:nvSpPr>
          <p:cNvPr id="7" name="Arrow: Left 6">
            <a:extLst>
              <a:ext uri="{FF2B5EF4-FFF2-40B4-BE49-F238E27FC236}">
                <a16:creationId xmlns:a16="http://schemas.microsoft.com/office/drawing/2014/main" id="{F97AB82C-DDF0-46E8-A1EE-0FA27D76D647}"/>
              </a:ext>
            </a:extLst>
          </p:cNvPr>
          <p:cNvSpPr/>
          <p:nvPr/>
        </p:nvSpPr>
        <p:spPr>
          <a:xfrm>
            <a:off x="8189912" y="4296738"/>
            <a:ext cx="435556" cy="269924"/>
          </a:xfrm>
          <a:prstGeom prst="leftArrow">
            <a:avLst/>
          </a:prstGeom>
          <a:blipFill>
            <a:blip r:embed="rId5"/>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9907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12" name="Rectangle 11">
            <a:extLst>
              <a:ext uri="{FF2B5EF4-FFF2-40B4-BE49-F238E27FC236}">
                <a16:creationId xmlns:a16="http://schemas.microsoft.com/office/drawing/2014/main" id="{82E9C76A-9D17-4689-B2BF-504FF86310EC}"/>
              </a:ext>
            </a:extLst>
          </p:cNvPr>
          <p:cNvSpPr/>
          <p:nvPr/>
        </p:nvSpPr>
        <p:spPr>
          <a:xfrm>
            <a:off x="174568" y="925385"/>
            <a:ext cx="8428598" cy="97020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nSpc>
                <a:spcPct val="150000"/>
              </a:lnSpc>
            </a:pPr>
            <a:r>
              <a:rPr lang="en-US" sz="2000" b="1" dirty="0">
                <a:ln/>
                <a:latin typeface="Baskerville Old Face" panose="02020602080505020303" pitchFamily="18" charset="0"/>
              </a:rPr>
              <a:t>Introduction – New KAC Member – Chief Cindy Henson, Spring Hill PD			</a:t>
            </a:r>
            <a:endParaRPr lang="en-US" sz="2000" b="1" i="1" cap="none" spc="0" dirty="0">
              <a:ln/>
              <a:effectLst/>
              <a:latin typeface="Baskerville Old Face" panose="02020602080505020303" pitchFamily="18" charset="0"/>
            </a:endParaRPr>
          </a:p>
        </p:txBody>
      </p:sp>
      <p:sp>
        <p:nvSpPr>
          <p:cNvPr id="8" name="Rectangle 7">
            <a:extLst>
              <a:ext uri="{FF2B5EF4-FFF2-40B4-BE49-F238E27FC236}">
                <a16:creationId xmlns:a16="http://schemas.microsoft.com/office/drawing/2014/main" id="{ABE66572-E8B2-4254-882C-C8EC69FA6D93}"/>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Agenda – Action Items</a:t>
            </a:r>
          </a:p>
        </p:txBody>
      </p:sp>
      <p:pic>
        <p:nvPicPr>
          <p:cNvPr id="9" name="Picture 2">
            <a:extLst>
              <a:ext uri="{FF2B5EF4-FFF2-40B4-BE49-F238E27FC236}">
                <a16:creationId xmlns:a16="http://schemas.microsoft.com/office/drawing/2014/main" id="{EDD2DD84-96DF-4938-984D-22CF63C177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401" y="1984762"/>
            <a:ext cx="1714251"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F28DA1-7564-4B40-99D5-029229681BD7}"/>
              </a:ext>
            </a:extLst>
          </p:cNvPr>
          <p:cNvSpPr/>
          <p:nvPr/>
        </p:nvSpPr>
        <p:spPr>
          <a:xfrm>
            <a:off x="0" y="4094900"/>
            <a:ext cx="239200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ln/>
                <a:latin typeface="Baskerville Old Face" panose="02020602080505020303" pitchFamily="18" charset="0"/>
              </a:rPr>
              <a:t>Chief Cindy Henson</a:t>
            </a:r>
          </a:p>
          <a:p>
            <a:pPr algn="ctr"/>
            <a:r>
              <a:rPr lang="en-US" b="1" dirty="0">
                <a:ln/>
                <a:latin typeface="Baskerville Old Face" panose="02020602080505020303" pitchFamily="18" charset="0"/>
              </a:rPr>
              <a:t>Spring Hill Police Dept.</a:t>
            </a:r>
          </a:p>
        </p:txBody>
      </p:sp>
      <p:sp>
        <p:nvSpPr>
          <p:cNvPr id="15" name="Rectangle 14">
            <a:extLst>
              <a:ext uri="{FF2B5EF4-FFF2-40B4-BE49-F238E27FC236}">
                <a16:creationId xmlns:a16="http://schemas.microsoft.com/office/drawing/2014/main" id="{88863A55-F92A-49EB-AE9D-37FCD97A25CA}"/>
              </a:ext>
            </a:extLst>
          </p:cNvPr>
          <p:cNvSpPr/>
          <p:nvPr/>
        </p:nvSpPr>
        <p:spPr>
          <a:xfrm>
            <a:off x="2392000" y="1984762"/>
            <a:ext cx="9371023"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b="1" dirty="0">
                <a:ln/>
                <a:latin typeface="Arial Black" panose="020B0A04020102020204" pitchFamily="34" charset="0"/>
              </a:rPr>
              <a:t>Biography </a:t>
            </a:r>
            <a:r>
              <a:rPr lang="en-US" b="1" dirty="0">
                <a:ln/>
                <a:solidFill>
                  <a:srgbClr val="C00000"/>
                </a:solidFill>
                <a:latin typeface="Arial Black" panose="020B0A04020102020204" pitchFamily="34" charset="0"/>
              </a:rPr>
              <a:t>-----</a:t>
            </a:r>
          </a:p>
          <a:p>
            <a:pPr algn="just"/>
            <a:r>
              <a:rPr lang="en-US" sz="1600" b="1" dirty="0">
                <a:ln/>
                <a:latin typeface="Baskerville Old Face" panose="02020602080505020303" pitchFamily="18" charset="0"/>
              </a:rPr>
              <a:t>Chief </a:t>
            </a:r>
            <a:r>
              <a:rPr lang="en-US" sz="1600" b="1" dirty="0">
                <a:ln/>
                <a:solidFill>
                  <a:srgbClr val="C00000"/>
                </a:solidFill>
                <a:latin typeface="Baskerville Old Face" panose="02020602080505020303" pitchFamily="18" charset="0"/>
              </a:rPr>
              <a:t> </a:t>
            </a:r>
            <a:r>
              <a:rPr lang="en-US" sz="1600" dirty="0">
                <a:latin typeface="Baskerville Old Face" panose="02020602080505020303" pitchFamily="18" charset="0"/>
              </a:rPr>
              <a:t>Henson was hired to lead the Spring Hill Police Department on April 8, 2019.  Her experience includes 27 years with the Overland Park Police Department. She retired as a Major overseeing the patrol division, the largest division of the department. During her tenure she worked as a patrol officer, school resource officer, community police officer, bike patrol officer, and hostage negotiator. As a Sergeant, she led narcotic detectives, community officers, and patrol officers. She also worked within professional standards as an inspector. As a Captain, she was a Watch Commander of evening shift, and oversaw personnel and training. She holds a Bachelor of Arts degree in Sociology and is a dean’s list graduate of the Southern Police Institute Police Executive Command School, located at the University of Louisville. She has also attended several leadership courses which include Northwestern Supervisory Course, Leadership Academy, and IACP Leadership of Police Organizations.</a:t>
            </a:r>
            <a:endParaRPr lang="en-US" sz="1600" b="1" dirty="0">
              <a:ln/>
              <a:solidFill>
                <a:srgbClr val="C00000"/>
              </a:solidFill>
              <a:latin typeface="Baskerville Old Face" panose="02020602080505020303" pitchFamily="18" charset="0"/>
            </a:endParaRPr>
          </a:p>
        </p:txBody>
      </p:sp>
      <p:sp>
        <p:nvSpPr>
          <p:cNvPr id="3" name="Rectangle 2">
            <a:extLst>
              <a:ext uri="{FF2B5EF4-FFF2-40B4-BE49-F238E27FC236}">
                <a16:creationId xmlns:a16="http://schemas.microsoft.com/office/drawing/2014/main" id="{70D320D9-7153-4ACF-A2D2-7CCC0CA22A5A}"/>
              </a:ext>
            </a:extLst>
          </p:cNvPr>
          <p:cNvSpPr/>
          <p:nvPr/>
        </p:nvSpPr>
        <p:spPr>
          <a:xfrm>
            <a:off x="8964440" y="885072"/>
            <a:ext cx="275428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0000FF"/>
                </a:solidFill>
                <a:effectLst/>
                <a:latin typeface="Baskerville Old Face" panose="02020602080505020303" pitchFamily="18" charset="0"/>
              </a:rPr>
              <a:t>Member At-Large</a:t>
            </a:r>
          </a:p>
        </p:txBody>
      </p:sp>
    </p:spTree>
    <p:extLst>
      <p:ext uri="{BB962C8B-B14F-4D97-AF65-F5344CB8AC3E}">
        <p14:creationId xmlns:p14="http://schemas.microsoft.com/office/powerpoint/2010/main" val="503367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8" name="Rectangle 7">
            <a:extLst>
              <a:ext uri="{FF2B5EF4-FFF2-40B4-BE49-F238E27FC236}">
                <a16:creationId xmlns:a16="http://schemas.microsoft.com/office/drawing/2014/main" id="{ABE66572-E8B2-4254-882C-C8EC69FA6D93}"/>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Agenda – Action Items</a:t>
            </a:r>
          </a:p>
        </p:txBody>
      </p:sp>
      <p:sp>
        <p:nvSpPr>
          <p:cNvPr id="9" name="Rectangle 8">
            <a:extLst>
              <a:ext uri="{FF2B5EF4-FFF2-40B4-BE49-F238E27FC236}">
                <a16:creationId xmlns:a16="http://schemas.microsoft.com/office/drawing/2014/main" id="{3377CF73-5E6F-4106-9B58-8286084BA421}"/>
              </a:ext>
            </a:extLst>
          </p:cNvPr>
          <p:cNvSpPr/>
          <p:nvPr/>
        </p:nvSpPr>
        <p:spPr>
          <a:xfrm>
            <a:off x="160400" y="2000341"/>
            <a:ext cx="11959555" cy="187743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dirty="0">
                <a:ln/>
                <a:latin typeface="Baskerville Old Face" panose="02020602080505020303" pitchFamily="18" charset="0"/>
              </a:rPr>
              <a:t>NEW AGENCIES – since last meeting.</a:t>
            </a:r>
            <a:endParaRPr lang="en-US" sz="2800" b="1" dirty="0">
              <a:ln/>
              <a:latin typeface="Baskerville Old Face" panose="02020602080505020303" pitchFamily="18" charset="0"/>
            </a:endParaRPr>
          </a:p>
          <a:p>
            <a:pPr marL="457200" indent="-457200">
              <a:buBlip>
                <a:blip r:embed="rId2"/>
              </a:buBlip>
            </a:pPr>
            <a:r>
              <a:rPr lang="en-US" sz="3200" b="1" dirty="0">
                <a:ln/>
                <a:latin typeface="Baskerville Old Face" panose="02020602080505020303" pitchFamily="18" charset="0"/>
              </a:rPr>
              <a:t>Prairie Village Police Department: 09-24-2024 </a:t>
            </a:r>
            <a:r>
              <a:rPr lang="en-US" sz="2000" i="1" dirty="0">
                <a:ln/>
                <a:latin typeface="Baskerville Old Face" panose="02020602080505020303" pitchFamily="18" charset="0"/>
              </a:rPr>
              <a:t>[2</a:t>
            </a:r>
            <a:r>
              <a:rPr lang="en-US" sz="2000" i="1" baseline="30000" dirty="0">
                <a:ln/>
                <a:latin typeface="Baskerville Old Face" panose="02020602080505020303" pitchFamily="18" charset="0"/>
              </a:rPr>
              <a:t>nd</a:t>
            </a:r>
            <a:r>
              <a:rPr lang="en-US" sz="2000" i="1" dirty="0">
                <a:ln/>
                <a:latin typeface="Baskerville Old Face" panose="02020602080505020303" pitchFamily="18" charset="0"/>
              </a:rPr>
              <a:t> Edition]</a:t>
            </a:r>
          </a:p>
          <a:p>
            <a:pPr marL="457200" indent="-457200">
              <a:buBlip>
                <a:blip r:embed="rId2"/>
              </a:buBlip>
            </a:pPr>
            <a:r>
              <a:rPr lang="en-US" sz="3200" b="1" cap="none" spc="0" dirty="0">
                <a:ln/>
                <a:effectLst/>
                <a:latin typeface="Baskerville Old Face" panose="02020602080505020303" pitchFamily="18" charset="0"/>
              </a:rPr>
              <a:t>Norton Police Department: 09-26-2024 </a:t>
            </a:r>
            <a:r>
              <a:rPr lang="en-US" sz="2000" i="1" cap="none" spc="0" dirty="0">
                <a:ln/>
                <a:effectLst/>
                <a:latin typeface="Baskerville Old Face" panose="02020602080505020303" pitchFamily="18" charset="0"/>
              </a:rPr>
              <a:t>[2</a:t>
            </a:r>
            <a:r>
              <a:rPr lang="en-US" sz="2000" i="1" cap="none" spc="0" baseline="30000" dirty="0">
                <a:ln/>
                <a:effectLst/>
                <a:latin typeface="Baskerville Old Face" panose="02020602080505020303" pitchFamily="18" charset="0"/>
              </a:rPr>
              <a:t>nd</a:t>
            </a:r>
            <a:r>
              <a:rPr lang="en-US" sz="2000" i="1" cap="none" spc="0" dirty="0">
                <a:ln/>
                <a:effectLst/>
                <a:latin typeface="Baskerville Old Face" panose="02020602080505020303" pitchFamily="18" charset="0"/>
              </a:rPr>
              <a:t> Edition]</a:t>
            </a:r>
            <a:br>
              <a:rPr lang="en-US" sz="3200" b="1" cap="none" spc="0" dirty="0">
                <a:ln/>
                <a:effectLst/>
                <a:latin typeface="Baskerville Old Face" panose="02020602080505020303" pitchFamily="18" charset="0"/>
              </a:rPr>
            </a:br>
            <a:endParaRPr lang="en-US" sz="2400" b="1" i="1" cap="none" spc="0" dirty="0">
              <a:ln/>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F0AAE4D3-AC94-4B8F-915F-52E781D45946}"/>
              </a:ext>
            </a:extLst>
          </p:cNvPr>
          <p:cNvPicPr>
            <a:picLocks noChangeAspect="1"/>
          </p:cNvPicPr>
          <p:nvPr/>
        </p:nvPicPr>
        <p:blipFill rotWithShape="1">
          <a:blip r:embed="rId3">
            <a:extLst>
              <a:ext uri="{28A0092B-C50C-407E-A947-70E740481C1C}">
                <a14:useLocalDpi xmlns:a14="http://schemas.microsoft.com/office/drawing/2010/main" val="0"/>
              </a:ext>
            </a:extLst>
          </a:blip>
          <a:srcRect b="68042"/>
          <a:stretch/>
        </p:blipFill>
        <p:spPr>
          <a:xfrm>
            <a:off x="5731276" y="970183"/>
            <a:ext cx="3238057" cy="976836"/>
          </a:xfrm>
          <a:prstGeom prst="rect">
            <a:avLst/>
          </a:prstGeom>
        </p:spPr>
      </p:pic>
    </p:spTree>
    <p:extLst>
      <p:ext uri="{BB962C8B-B14F-4D97-AF65-F5344CB8AC3E}">
        <p14:creationId xmlns:p14="http://schemas.microsoft.com/office/powerpoint/2010/main" val="3744273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50284" y="743646"/>
            <a:ext cx="12132731"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Agency Status</a:t>
            </a:r>
            <a:r>
              <a:rPr lang="en-US" sz="2800" b="1" dirty="0">
                <a:ln/>
                <a:latin typeface="Baskerville Old Face" panose="02020602080505020303" pitchFamily="18" charset="0"/>
              </a:rPr>
              <a:t>: </a:t>
            </a:r>
          </a:p>
          <a:p>
            <a:pPr marL="914400" lvl="1" indent="-457200">
              <a:buFont typeface="Wingdings" panose="05000000000000000000" pitchFamily="2" charset="2"/>
              <a:buChar char="Ø"/>
            </a:pPr>
            <a:r>
              <a:rPr lang="en-US" sz="2800" b="1" dirty="0">
                <a:ln/>
                <a:latin typeface="Baskerville Old Face" panose="02020602080505020303" pitchFamily="18" charset="0"/>
              </a:rPr>
              <a:t>63 Agencies currently participating.</a:t>
            </a:r>
          </a:p>
          <a:p>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pic>
        <p:nvPicPr>
          <p:cNvPr id="7" name="Picture 6">
            <a:extLst>
              <a:ext uri="{FF2B5EF4-FFF2-40B4-BE49-F238E27FC236}">
                <a16:creationId xmlns:a16="http://schemas.microsoft.com/office/drawing/2014/main" id="{658EC674-7E3C-413D-A6FB-A0EDD4AA4A4E}"/>
              </a:ext>
            </a:extLst>
          </p:cNvPr>
          <p:cNvPicPr>
            <a:picLocks noChangeAspect="1"/>
          </p:cNvPicPr>
          <p:nvPr/>
        </p:nvPicPr>
        <p:blipFill>
          <a:blip r:embed="rId3"/>
          <a:stretch>
            <a:fillRect/>
          </a:stretch>
        </p:blipFill>
        <p:spPr>
          <a:xfrm>
            <a:off x="468214" y="1854587"/>
            <a:ext cx="7321926" cy="2952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4392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73569" y="697965"/>
            <a:ext cx="12132731" cy="9541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38 Prospective Agencies</a:t>
            </a:r>
            <a:r>
              <a:rPr lang="en-US" sz="2800" b="1" dirty="0">
                <a:ln/>
                <a:latin typeface="Baskerville Old Face" panose="02020602080505020303" pitchFamily="18" charset="0"/>
              </a:rPr>
              <a:t>:</a:t>
            </a:r>
          </a:p>
          <a:p>
            <a:endParaRPr lang="en-US" sz="2800" b="1" u="sng" dirty="0">
              <a:ln/>
              <a:latin typeface="Baskerville Old Face" panose="02020602080505020303" pitchFamily="18" charset="0"/>
            </a:endParaRPr>
          </a:p>
        </p:txBody>
      </p:sp>
      <p:sp>
        <p:nvSpPr>
          <p:cNvPr id="8" name="Rectangle 7">
            <a:extLst>
              <a:ext uri="{FF2B5EF4-FFF2-40B4-BE49-F238E27FC236}">
                <a16:creationId xmlns:a16="http://schemas.microsoft.com/office/drawing/2014/main" id="{7460F6E9-17F9-499C-9CA9-B4B7FC5D16ED}"/>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sp>
        <p:nvSpPr>
          <p:cNvPr id="12" name="Rectangle 11">
            <a:extLst>
              <a:ext uri="{FF2B5EF4-FFF2-40B4-BE49-F238E27FC236}">
                <a16:creationId xmlns:a16="http://schemas.microsoft.com/office/drawing/2014/main" id="{0EB88953-DA9D-436A-9C3B-19B59061A469}"/>
              </a:ext>
            </a:extLst>
          </p:cNvPr>
          <p:cNvSpPr/>
          <p:nvPr/>
        </p:nvSpPr>
        <p:spPr>
          <a:xfrm>
            <a:off x="638734" y="1336955"/>
            <a:ext cx="3052439" cy="4278094"/>
          </a:xfrm>
          <a:prstGeom prst="rect">
            <a:avLst/>
          </a:prstGeom>
          <a:noFill/>
        </p:spPr>
        <p:txBody>
          <a:bodyPr wrap="none" lIns="91440" tIns="45720" rIns="91440" bIns="45720">
            <a:spAutoFit/>
          </a:bodyPr>
          <a:lstStyle/>
          <a:p>
            <a:r>
              <a:rPr lang="en-US" sz="1600" dirty="0">
                <a:ln w="0"/>
                <a:effectLst>
                  <a:outerShdw blurRad="38100" dist="19050" dir="2700000" algn="tl" rotWithShape="0">
                    <a:schemeClr val="dk1">
                      <a:alpha val="40000"/>
                    </a:schemeClr>
                  </a:outerShdw>
                </a:effectLst>
                <a:latin typeface="Baskerville Old Face" panose="02020602080505020303" pitchFamily="18" charset="0"/>
              </a:rPr>
              <a:t>Bonner Springs Police Department</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Chase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Cherokee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Decator County Sheriff’s Office</a:t>
            </a:r>
            <a:endParaRPr lang="en-US" sz="1600" cap="none" spc="0" dirty="0">
              <a:ln w="0"/>
              <a:effectLst>
                <a:outerShdw blurRad="38100" dist="19050" dir="2700000" algn="tl" rotWithShape="0">
                  <a:schemeClr val="dk1">
                    <a:alpha val="40000"/>
                  </a:schemeClr>
                </a:outerShdw>
              </a:effectLst>
              <a:latin typeface="Baskerville Old Face" panose="02020602080505020303" pitchFamily="18" charset="0"/>
            </a:endParaRP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Ellsworth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Ellsworth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Finney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Frontenac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Garden City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Gardner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Graham County Sheriff’s Office</a:t>
            </a:r>
            <a:endParaRPr lang="en-US" sz="1600" cap="none" spc="0" dirty="0">
              <a:ln w="0"/>
              <a:effectLst>
                <a:outerShdw blurRad="38100" dist="19050" dir="2700000" algn="tl" rotWithShape="0">
                  <a:schemeClr val="dk1">
                    <a:alpha val="40000"/>
                  </a:schemeClr>
                </a:outerShdw>
              </a:effectLst>
              <a:latin typeface="Baskerville Old Face" panose="02020602080505020303" pitchFamily="18" charset="0"/>
            </a:endParaRP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Gray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Haven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Haysville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Horton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Humboldt Police Department</a:t>
            </a:r>
          </a:p>
          <a:p>
            <a:endParaRPr lang="en-US" sz="1600" cap="none" spc="0" dirty="0">
              <a:ln w="0"/>
              <a:effectLst>
                <a:outerShdw blurRad="38100" dist="19050" dir="2700000" algn="tl" rotWithShape="0">
                  <a:schemeClr val="dk1">
                    <a:alpha val="40000"/>
                  </a:schemeClr>
                </a:outerShdw>
              </a:effectLst>
              <a:latin typeface="Baskerville Old Face" panose="02020602080505020303" pitchFamily="18" charset="0"/>
            </a:endParaRPr>
          </a:p>
        </p:txBody>
      </p:sp>
      <p:sp>
        <p:nvSpPr>
          <p:cNvPr id="13" name="Rectangle 12">
            <a:extLst>
              <a:ext uri="{FF2B5EF4-FFF2-40B4-BE49-F238E27FC236}">
                <a16:creationId xmlns:a16="http://schemas.microsoft.com/office/drawing/2014/main" id="{98FC53E1-3A4E-4DF8-AB3B-95760FB93633}"/>
              </a:ext>
            </a:extLst>
          </p:cNvPr>
          <p:cNvSpPr/>
          <p:nvPr/>
        </p:nvSpPr>
        <p:spPr>
          <a:xfrm>
            <a:off x="4073784" y="1336955"/>
            <a:ext cx="3164649" cy="2800767"/>
          </a:xfrm>
          <a:prstGeom prst="rect">
            <a:avLst/>
          </a:prstGeom>
          <a:noFill/>
        </p:spPr>
        <p:txBody>
          <a:bodyPr wrap="none" lIns="91440" tIns="45720" rIns="91440" bIns="45720">
            <a:spAutoFit/>
          </a:bodyPr>
          <a:lstStyle/>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Independence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Jackson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Junction City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Kansas City KS Public Schools PD</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Kearney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Lenexa Police Department</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Louisburg Police Department</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Miami County Sheriff’s Office</a:t>
            </a:r>
          </a:p>
          <a:p>
            <a:r>
              <a:rPr lang="en-US" sz="1600" cap="none" spc="0" dirty="0">
                <a:ln w="0"/>
                <a:effectLst>
                  <a:outerShdw blurRad="38100" dist="19050" dir="2700000" algn="tl" rotWithShape="0">
                    <a:schemeClr val="dk1">
                      <a:alpha val="40000"/>
                    </a:schemeClr>
                  </a:outerShdw>
                </a:effectLst>
                <a:latin typeface="Baskerville Old Face" panose="02020602080505020303" pitchFamily="18" charset="0"/>
              </a:rPr>
              <a:t>Minneapolis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Montgomery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Morton County Sheriff’s Office</a:t>
            </a:r>
          </a:p>
        </p:txBody>
      </p:sp>
      <p:sp>
        <p:nvSpPr>
          <p:cNvPr id="14" name="Rectangle 13">
            <a:extLst>
              <a:ext uri="{FF2B5EF4-FFF2-40B4-BE49-F238E27FC236}">
                <a16:creationId xmlns:a16="http://schemas.microsoft.com/office/drawing/2014/main" id="{EF79DC79-DA5B-4670-9C93-02F1FA1E937B}"/>
              </a:ext>
            </a:extLst>
          </p:cNvPr>
          <p:cNvSpPr/>
          <p:nvPr/>
        </p:nvSpPr>
        <p:spPr>
          <a:xfrm>
            <a:off x="7812654" y="1341907"/>
            <a:ext cx="3217547" cy="2800767"/>
          </a:xfrm>
          <a:prstGeom prst="rect">
            <a:avLst/>
          </a:prstGeom>
          <a:noFill/>
        </p:spPr>
        <p:txBody>
          <a:bodyPr wrap="none" lIns="91440" tIns="45720" rIns="91440" bIns="45720">
            <a:spAutoFit/>
          </a:bodyPr>
          <a:lstStyle/>
          <a:p>
            <a:r>
              <a:rPr lang="en-US" sz="1600" dirty="0">
                <a:ln w="0"/>
                <a:effectLst>
                  <a:outerShdw blurRad="38100" dist="19050" dir="2700000" algn="tl" rotWithShape="0">
                    <a:schemeClr val="dk1">
                      <a:alpha val="40000"/>
                    </a:schemeClr>
                  </a:outerShdw>
                </a:effectLst>
                <a:latin typeface="Baskerville Old Face" panose="02020602080505020303" pitchFamily="18" charset="0"/>
              </a:rPr>
              <a:t>Park City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Rice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Roeland Park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Rose Hill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Russell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Sherman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Stevens County Sheriff’s Office</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Wathena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Wichita State University Police Dept.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Winfield Police Department</a:t>
            </a:r>
          </a:p>
          <a:p>
            <a:r>
              <a:rPr lang="en-US" sz="1600" dirty="0">
                <a:ln w="0"/>
                <a:effectLst>
                  <a:outerShdw blurRad="38100" dist="19050" dir="2700000" algn="tl" rotWithShape="0">
                    <a:schemeClr val="dk1">
                      <a:alpha val="40000"/>
                    </a:schemeClr>
                  </a:outerShdw>
                </a:effectLst>
                <a:latin typeface="Baskerville Old Face" panose="02020602080505020303" pitchFamily="18" charset="0"/>
              </a:rPr>
              <a:t>Woodson County Sheriff’s Office</a:t>
            </a:r>
          </a:p>
        </p:txBody>
      </p:sp>
    </p:spTree>
    <p:extLst>
      <p:ext uri="{BB962C8B-B14F-4D97-AF65-F5344CB8AC3E}">
        <p14:creationId xmlns:p14="http://schemas.microsoft.com/office/powerpoint/2010/main" val="31345057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7" name="Rectangle 6">
            <a:extLst>
              <a:ext uri="{FF2B5EF4-FFF2-40B4-BE49-F238E27FC236}">
                <a16:creationId xmlns:a16="http://schemas.microsoft.com/office/drawing/2014/main" id="{C92F8A88-3BD7-49BD-8CA3-993CE1FACDD0}"/>
              </a:ext>
            </a:extLst>
          </p:cNvPr>
          <p:cNvSpPr/>
          <p:nvPr/>
        </p:nvSpPr>
        <p:spPr>
          <a:xfrm>
            <a:off x="296309" y="633427"/>
            <a:ext cx="7074720"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cap="none" spc="0" dirty="0">
                <a:ln/>
                <a:effectLst/>
                <a:latin typeface="Baskerville Old Face" panose="02020602080505020303" pitchFamily="18" charset="0"/>
              </a:rPr>
              <a:t>Training Update:</a:t>
            </a:r>
          </a:p>
        </p:txBody>
      </p:sp>
      <p:pic>
        <p:nvPicPr>
          <p:cNvPr id="9" name="Picture 4" descr="Langganan Video Teleconference (ZOOM)">
            <a:extLst>
              <a:ext uri="{FF2B5EF4-FFF2-40B4-BE49-F238E27FC236}">
                <a16:creationId xmlns:a16="http://schemas.microsoft.com/office/drawing/2014/main" id="{F1C60972-0B5B-4B2D-BCDB-74CACB074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333" y="869284"/>
            <a:ext cx="1949047" cy="1096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Rectangle 13">
            <a:extLst>
              <a:ext uri="{FF2B5EF4-FFF2-40B4-BE49-F238E27FC236}">
                <a16:creationId xmlns:a16="http://schemas.microsoft.com/office/drawing/2014/main" id="{BA142D00-D276-459A-ADA1-EC0B31E27F90}"/>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pic>
        <p:nvPicPr>
          <p:cNvPr id="6" name="Picture 5">
            <a:extLst>
              <a:ext uri="{FF2B5EF4-FFF2-40B4-BE49-F238E27FC236}">
                <a16:creationId xmlns:a16="http://schemas.microsoft.com/office/drawing/2014/main" id="{3C417B9A-5E80-4367-95FA-697A8862E40E}"/>
              </a:ext>
            </a:extLst>
          </p:cNvPr>
          <p:cNvPicPr>
            <a:picLocks noChangeAspect="1"/>
          </p:cNvPicPr>
          <p:nvPr/>
        </p:nvPicPr>
        <p:blipFill rotWithShape="1">
          <a:blip r:embed="rId4"/>
          <a:srcRect t="15089"/>
          <a:stretch/>
        </p:blipFill>
        <p:spPr>
          <a:xfrm>
            <a:off x="534313" y="1235282"/>
            <a:ext cx="5790187" cy="4109213"/>
          </a:xfrm>
          <a:prstGeom prst="rect">
            <a:avLst/>
          </a:prstGeom>
        </p:spPr>
      </p:pic>
      <p:pic>
        <p:nvPicPr>
          <p:cNvPr id="2" name="Picture 1">
            <a:extLst>
              <a:ext uri="{FF2B5EF4-FFF2-40B4-BE49-F238E27FC236}">
                <a16:creationId xmlns:a16="http://schemas.microsoft.com/office/drawing/2014/main" id="{E31D87C7-17BD-43DC-8C48-36CFFC4E38BF}"/>
              </a:ext>
            </a:extLst>
          </p:cNvPr>
          <p:cNvPicPr>
            <a:picLocks noChangeAspect="1"/>
          </p:cNvPicPr>
          <p:nvPr/>
        </p:nvPicPr>
        <p:blipFill>
          <a:blip r:embed="rId5"/>
          <a:stretch>
            <a:fillRect/>
          </a:stretch>
        </p:blipFill>
        <p:spPr>
          <a:xfrm>
            <a:off x="6203642" y="2390522"/>
            <a:ext cx="5988358" cy="2228965"/>
          </a:xfrm>
          <a:prstGeom prst="rect">
            <a:avLst/>
          </a:prstGeom>
        </p:spPr>
      </p:pic>
      <p:pic>
        <p:nvPicPr>
          <p:cNvPr id="12" name="Picture 11">
            <a:extLst>
              <a:ext uri="{FF2B5EF4-FFF2-40B4-BE49-F238E27FC236}">
                <a16:creationId xmlns:a16="http://schemas.microsoft.com/office/drawing/2014/main" id="{7A5D85AA-D682-4EB4-A56E-2B5199B9FCEF}"/>
              </a:ext>
            </a:extLst>
          </p:cNvPr>
          <p:cNvPicPr>
            <a:picLocks noChangeAspect="1"/>
          </p:cNvPicPr>
          <p:nvPr/>
        </p:nvPicPr>
        <p:blipFill rotWithShape="1">
          <a:blip r:embed="rId4"/>
          <a:srcRect l="33866" r="36117" b="84592"/>
          <a:stretch/>
        </p:blipFill>
        <p:spPr>
          <a:xfrm>
            <a:off x="4033735" y="2564641"/>
            <a:ext cx="1738008" cy="745678"/>
          </a:xfrm>
          <a:prstGeom prst="rect">
            <a:avLst/>
          </a:prstGeom>
        </p:spPr>
      </p:pic>
      <p:sp>
        <p:nvSpPr>
          <p:cNvPr id="3" name="Rectangle 2">
            <a:extLst>
              <a:ext uri="{FF2B5EF4-FFF2-40B4-BE49-F238E27FC236}">
                <a16:creationId xmlns:a16="http://schemas.microsoft.com/office/drawing/2014/main" id="{3316CCA4-2878-44BC-B6BE-616089B6F096}"/>
              </a:ext>
            </a:extLst>
          </p:cNvPr>
          <p:cNvSpPr/>
          <p:nvPr/>
        </p:nvSpPr>
        <p:spPr>
          <a:xfrm>
            <a:off x="6412592" y="3886286"/>
            <a:ext cx="5627716" cy="40316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7248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7" name="Rectangle 6">
            <a:extLst>
              <a:ext uri="{FF2B5EF4-FFF2-40B4-BE49-F238E27FC236}">
                <a16:creationId xmlns:a16="http://schemas.microsoft.com/office/drawing/2014/main" id="{C92F8A88-3BD7-49BD-8CA3-993CE1FACDD0}"/>
              </a:ext>
            </a:extLst>
          </p:cNvPr>
          <p:cNvSpPr/>
          <p:nvPr/>
        </p:nvSpPr>
        <p:spPr>
          <a:xfrm>
            <a:off x="367645" y="632623"/>
            <a:ext cx="7074720"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cap="none" spc="0" dirty="0">
                <a:ln/>
                <a:effectLst/>
                <a:latin typeface="Baskerville Old Face" panose="02020602080505020303" pitchFamily="18" charset="0"/>
              </a:rPr>
              <a:t>Training Update:</a:t>
            </a:r>
          </a:p>
        </p:txBody>
      </p:sp>
      <p:pic>
        <p:nvPicPr>
          <p:cNvPr id="9" name="Picture 4" descr="Langganan Video Teleconference (ZOOM)">
            <a:extLst>
              <a:ext uri="{FF2B5EF4-FFF2-40B4-BE49-F238E27FC236}">
                <a16:creationId xmlns:a16="http://schemas.microsoft.com/office/drawing/2014/main" id="{F1C60972-0B5B-4B2D-BCDB-74CACB074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333" y="869284"/>
            <a:ext cx="1949047" cy="1096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Rectangle 13">
            <a:extLst>
              <a:ext uri="{FF2B5EF4-FFF2-40B4-BE49-F238E27FC236}">
                <a16:creationId xmlns:a16="http://schemas.microsoft.com/office/drawing/2014/main" id="{BA142D00-D276-459A-ADA1-EC0B31E27F90}"/>
              </a:ext>
            </a:extLst>
          </p:cNvPr>
          <p:cNvSpPr/>
          <p:nvPr/>
        </p:nvSpPr>
        <p:spPr>
          <a:xfrm>
            <a:off x="0" y="-24241"/>
            <a:ext cx="12192000" cy="646331"/>
          </a:xfrm>
          <a:prstGeom prst="rect">
            <a:avLst/>
          </a:pr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askerville Old Face" panose="02020602080505020303" pitchFamily="18" charset="0"/>
              </a:rPr>
              <a:t>Program Updates</a:t>
            </a:r>
          </a:p>
        </p:txBody>
      </p:sp>
      <p:pic>
        <p:nvPicPr>
          <p:cNvPr id="2" name="Picture 1">
            <a:extLst>
              <a:ext uri="{FF2B5EF4-FFF2-40B4-BE49-F238E27FC236}">
                <a16:creationId xmlns:a16="http://schemas.microsoft.com/office/drawing/2014/main" id="{EC4EEB2E-72A0-4CDE-8866-F94ABA910DE4}"/>
              </a:ext>
            </a:extLst>
          </p:cNvPr>
          <p:cNvPicPr>
            <a:picLocks noChangeAspect="1"/>
          </p:cNvPicPr>
          <p:nvPr/>
        </p:nvPicPr>
        <p:blipFill rotWithShape="1">
          <a:blip r:embed="rId4"/>
          <a:srcRect t="20342"/>
          <a:stretch/>
        </p:blipFill>
        <p:spPr>
          <a:xfrm>
            <a:off x="144617" y="1217496"/>
            <a:ext cx="4895252" cy="3884876"/>
          </a:xfrm>
          <a:prstGeom prst="rect">
            <a:avLst/>
          </a:prstGeom>
        </p:spPr>
      </p:pic>
      <p:pic>
        <p:nvPicPr>
          <p:cNvPr id="6" name="Picture 5">
            <a:extLst>
              <a:ext uri="{FF2B5EF4-FFF2-40B4-BE49-F238E27FC236}">
                <a16:creationId xmlns:a16="http://schemas.microsoft.com/office/drawing/2014/main" id="{1506AD8F-F3BE-410E-8879-BBCE4AB935A8}"/>
              </a:ext>
            </a:extLst>
          </p:cNvPr>
          <p:cNvPicPr>
            <a:picLocks noChangeAspect="1"/>
          </p:cNvPicPr>
          <p:nvPr/>
        </p:nvPicPr>
        <p:blipFill>
          <a:blip r:embed="rId5"/>
          <a:stretch>
            <a:fillRect/>
          </a:stretch>
        </p:blipFill>
        <p:spPr>
          <a:xfrm>
            <a:off x="5775874" y="2212817"/>
            <a:ext cx="6363027" cy="2254366"/>
          </a:xfrm>
          <a:prstGeom prst="rect">
            <a:avLst/>
          </a:prstGeom>
        </p:spPr>
      </p:pic>
      <p:pic>
        <p:nvPicPr>
          <p:cNvPr id="12" name="Picture 11">
            <a:extLst>
              <a:ext uri="{FF2B5EF4-FFF2-40B4-BE49-F238E27FC236}">
                <a16:creationId xmlns:a16="http://schemas.microsoft.com/office/drawing/2014/main" id="{AAEAFEBD-45C0-4FE8-8D68-DD25DF6D6C1F}"/>
              </a:ext>
            </a:extLst>
          </p:cNvPr>
          <p:cNvPicPr>
            <a:picLocks noChangeAspect="1"/>
          </p:cNvPicPr>
          <p:nvPr/>
        </p:nvPicPr>
        <p:blipFill rotWithShape="1">
          <a:blip r:embed="rId4"/>
          <a:srcRect l="34702" t="1714" r="34334" b="79833"/>
          <a:stretch/>
        </p:blipFill>
        <p:spPr>
          <a:xfrm>
            <a:off x="3142268" y="2973549"/>
            <a:ext cx="1725038" cy="1024158"/>
          </a:xfrm>
          <a:prstGeom prst="rect">
            <a:avLst/>
          </a:prstGeom>
        </p:spPr>
      </p:pic>
      <p:sp>
        <p:nvSpPr>
          <p:cNvPr id="13" name="Rectangle 12">
            <a:extLst>
              <a:ext uri="{FF2B5EF4-FFF2-40B4-BE49-F238E27FC236}">
                <a16:creationId xmlns:a16="http://schemas.microsoft.com/office/drawing/2014/main" id="{80CBF6CA-1D89-4799-9B23-A1C7DF807330}"/>
              </a:ext>
            </a:extLst>
          </p:cNvPr>
          <p:cNvSpPr/>
          <p:nvPr/>
        </p:nvSpPr>
        <p:spPr>
          <a:xfrm>
            <a:off x="6271860" y="3676611"/>
            <a:ext cx="5627716" cy="40316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497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0F06272BE8E4BA76BCC2382963B2B" ma:contentTypeVersion="16" ma:contentTypeDescription="Create a new document." ma:contentTypeScope="" ma:versionID="3d06d8e78e4e99b8a9d3944bc6ec485c">
  <xsd:schema xmlns:xsd="http://www.w3.org/2001/XMLSchema" xmlns:xs="http://www.w3.org/2001/XMLSchema" xmlns:p="http://schemas.microsoft.com/office/2006/metadata/properties" xmlns:ns3="3fb00572-5f11-4b50-8891-18555779111c" xmlns:ns4="9d3f0b6a-2c74-4630-8576-6ec8d6aefcce" targetNamespace="http://schemas.microsoft.com/office/2006/metadata/properties" ma:root="true" ma:fieldsID="b2738bf0e9de062b3fbc358d04e0c74f" ns3:_="" ns4:_="">
    <xsd:import namespace="3fb00572-5f11-4b50-8891-18555779111c"/>
    <xsd:import namespace="9d3f0b6a-2c74-4630-8576-6ec8d6aefc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00572-5f11-4b50-8891-185557791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3f0b6a-2c74-4630-8576-6ec8d6aefc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fb00572-5f11-4b50-8891-18555779111c" xsi:nil="true"/>
  </documentManagement>
</p:properties>
</file>

<file path=customXml/itemProps1.xml><?xml version="1.0" encoding="utf-8"?>
<ds:datastoreItem xmlns:ds="http://schemas.openxmlformats.org/officeDocument/2006/customXml" ds:itemID="{D8AB8F3E-A329-4372-AC65-BBC692495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00572-5f11-4b50-8891-18555779111c"/>
    <ds:schemaRef ds:uri="9d3f0b6a-2c74-4630-8576-6ec8d6aef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DE8AB9-1DC2-413E-973F-9084FB971AA2}">
  <ds:schemaRefs>
    <ds:schemaRef ds:uri="http://schemas.microsoft.com/sharepoint/v3/contenttype/forms"/>
  </ds:schemaRefs>
</ds:datastoreItem>
</file>

<file path=customXml/itemProps3.xml><?xml version="1.0" encoding="utf-8"?>
<ds:datastoreItem xmlns:ds="http://schemas.openxmlformats.org/officeDocument/2006/customXml" ds:itemID="{99DBE365-6CDD-4EC2-8456-2977C9EFE304}">
  <ds:schemaRefs>
    <ds:schemaRef ds:uri="http://schemas.microsoft.com/office/2006/metadata/properties"/>
    <ds:schemaRef ds:uri="http://purl.org/dc/terms/"/>
    <ds:schemaRef ds:uri="http://purl.org/dc/dcmitype/"/>
    <ds:schemaRef ds:uri="http://schemas.microsoft.com/office/infopath/2007/PartnerControls"/>
    <ds:schemaRef ds:uri="3fb00572-5f11-4b50-8891-18555779111c"/>
    <ds:schemaRef ds:uri="http://schemas.microsoft.com/office/2006/documentManagement/types"/>
    <ds:schemaRef ds:uri="http://purl.org/dc/elements/1.1/"/>
    <ds:schemaRef ds:uri="9d3f0b6a-2c74-4630-8576-6ec8d6aefcce"/>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4638</TotalTime>
  <Words>987</Words>
  <Application>Microsoft Office PowerPoint</Application>
  <PresentationFormat>Widescreen</PresentationFormat>
  <Paragraphs>153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Baskerville Old Face</vt:lpstr>
      <vt:lpstr>Brush Script MT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Suellyn L</dc:creator>
  <cp:lastModifiedBy>Hooper, Suellyn L</cp:lastModifiedBy>
  <cp:revision>177</cp:revision>
  <dcterms:created xsi:type="dcterms:W3CDTF">2022-09-13T12:00:24Z</dcterms:created>
  <dcterms:modified xsi:type="dcterms:W3CDTF">2024-12-05T15:24:50Z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0x0101006DF0F06272BE8E4BA76BCC2382963B2B</vt:lpwstr>
  </property>
</Properties>
</file>